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9" r:id="rId5"/>
    <p:sldId id="259" r:id="rId6"/>
    <p:sldId id="264" r:id="rId7"/>
    <p:sldId id="265" r:id="rId8"/>
    <p:sldId id="262" r:id="rId9"/>
    <p:sldId id="266" r:id="rId10"/>
    <p:sldId id="270" r:id="rId11"/>
    <p:sldId id="267" r:id="rId12"/>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3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77516082355607"/>
          <c:y val="9.1807443506573216E-2"/>
          <c:w val="0.52436666483642624"/>
          <c:h val="0.67517645837113893"/>
        </c:manualLayout>
      </c:layout>
      <c:pieChart>
        <c:varyColors val="1"/>
        <c:ser>
          <c:idx val="0"/>
          <c:order val="0"/>
          <c:tx>
            <c:v>Анализ выручки</c:v>
          </c:tx>
          <c:dPt>
            <c:idx val="0"/>
            <c:bubble3D val="0"/>
            <c:spPr>
              <a:solidFill>
                <a:schemeClr val="accent2"/>
              </a:solidFill>
              <a:ln>
                <a:noFill/>
              </a:ln>
              <a:effectLst>
                <a:outerShdw blurRad="63500" sx="102000" sy="102000" algn="ctr" rotWithShape="0">
                  <a:prstClr val="black">
                    <a:alpha val="20000"/>
                  </a:prstClr>
                </a:outerShdw>
              </a:effectLst>
            </c:spPr>
          </c:dPt>
          <c:dPt>
            <c:idx val="1"/>
            <c:bubble3D val="0"/>
            <c:spPr>
              <a:solidFill>
                <a:schemeClr val="accent4"/>
              </a:solidFill>
              <a:ln>
                <a:noFill/>
              </a:ln>
              <a:effectLst>
                <a:outerShdw blurRad="63500" sx="102000" sy="102000" algn="ctr" rotWithShape="0">
                  <a:prstClr val="black">
                    <a:alpha val="20000"/>
                  </a:prstClr>
                </a:outerShdw>
              </a:effectLst>
            </c:spPr>
          </c:dPt>
          <c:dPt>
            <c:idx val="2"/>
            <c:bubble3D val="0"/>
            <c:spPr>
              <a:solidFill>
                <a:schemeClr val="accent6"/>
              </a:solidFill>
              <a:ln>
                <a:noFill/>
              </a:ln>
              <a:effectLst>
                <a:outerShdw blurRad="63500" sx="102000" sy="102000" algn="ctr" rotWithShape="0">
                  <a:prstClr val="black">
                    <a:alpha val="20000"/>
                  </a:prstClr>
                </a:outerShdw>
              </a:effectLst>
            </c:spPr>
          </c:dPt>
          <c:dPt>
            <c:idx val="3"/>
            <c:bubble3D val="0"/>
            <c:spPr>
              <a:solidFill>
                <a:schemeClr val="accent2">
                  <a:lumMod val="60000"/>
                </a:schemeClr>
              </a:solidFill>
              <a:ln>
                <a:noFill/>
              </a:ln>
              <a:effectLst>
                <a:outerShdw blurRad="63500" sx="102000" sy="102000" algn="ctr" rotWithShape="0">
                  <a:prstClr val="black">
                    <a:alpha val="20000"/>
                  </a:prstClr>
                </a:outerShdw>
              </a:effectLst>
            </c:spPr>
          </c:dPt>
          <c:dPt>
            <c:idx val="4"/>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0.15540836372275635"/>
                  <c:y val="4.5754876796443955E-4"/>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tx1"/>
                      </a:solidFill>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layout>
                    <c:manualLayout>
                      <c:w val="0.26953798890107217"/>
                      <c:h val="0.14459233369801569"/>
                    </c:manualLayout>
                  </c15:layout>
                </c:ext>
              </c:extLst>
            </c:dLbl>
            <c:dLbl>
              <c:idx val="1"/>
              <c:layout>
                <c:manualLayout>
                  <c:x val="3.033016810089717E-2"/>
                  <c:y val="-7.9929427140970049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tx1"/>
                      </a:solidFill>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layout>
                    <c:manualLayout>
                      <c:w val="0.25604472643157183"/>
                      <c:h val="0.19012546402598859"/>
                    </c:manualLayout>
                  </c15:layout>
                </c:ext>
              </c:extLst>
            </c:dLbl>
            <c:dLbl>
              <c:idx val="2"/>
              <c:layout>
                <c:manualLayout>
                  <c:x val="0"/>
                  <c:y val="2.664314238032341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tx1"/>
                      </a:solidFill>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layout>
                    <c:manualLayout>
                      <c:w val="0.31675744827227714"/>
                      <c:h val="0.19012546402598859"/>
                    </c:manualLayout>
                  </c15:layout>
                </c:ext>
              </c:extLst>
            </c:dLbl>
            <c:dLbl>
              <c:idx val="3"/>
              <c:layout>
                <c:manualLayout>
                  <c:x val="-2.4562424533129822E-3"/>
                  <c:y val="3.2375928445330687E-2"/>
                </c:manualLayout>
              </c:layout>
              <c:tx>
                <c:rich>
                  <a:bodyPr rot="0" spcFirstLastPara="1" vertOverflow="ellipsis" vert="horz" wrap="square" lIns="38100" tIns="19050" rIns="38100" bIns="19050" anchor="ctr" anchorCtr="1">
                    <a:spAutoFit/>
                  </a:bodyPr>
                  <a:lstStyle/>
                  <a:p>
                    <a:pPr>
                      <a:defRPr sz="1400" b="1" i="0" u="none" strike="noStrike" kern="1200" spc="0" baseline="0">
                        <a:solidFill>
                          <a:schemeClr val="tx1"/>
                        </a:solidFill>
                        <a:latin typeface="+mn-lt"/>
                        <a:ea typeface="+mn-ea"/>
                        <a:cs typeface="+mn-cs"/>
                      </a:defRPr>
                    </a:pPr>
                    <a:r>
                      <a:rPr lang="ru-RU" baseline="0" dirty="0" smtClean="0"/>
                      <a:t>Налоги</a:t>
                    </a:r>
                    <a:r>
                      <a:rPr lang="ru-RU" baseline="0" dirty="0"/>
                      <a:t>
</a:t>
                    </a:r>
                    <a:fld id="{3BC13812-D20B-4559-804C-C984EF2A3AED}" type="PERCENTAGE">
                      <a:rPr lang="en-US" baseline="0" dirty="0"/>
                      <a:pPr>
                        <a:defRPr sz="1400">
                          <a:solidFill>
                            <a:schemeClr val="tx1"/>
                          </a:solidFill>
                        </a:defRPr>
                      </a:pPr>
                      <a:t>[ПРОЦЕНТ]</a:t>
                    </a:fld>
                    <a:endParaRPr lang="ru-RU" baseline="0" dirty="0"/>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tx1"/>
                      </a:solidFill>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layout>
                    <c:manualLayout>
                      <c:w val="0.17907452665519502"/>
                      <c:h val="0.17811266014852167"/>
                    </c:manualLayout>
                  </c15:layout>
                  <c15:dlblFieldTable/>
                  <c15:showDataLabelsRange val="0"/>
                </c:ext>
              </c:extLst>
            </c:dLbl>
            <c:dLbl>
              <c:idx val="4"/>
              <c:layout>
                <c:manualLayout>
                  <c:x val="-2.436851615622157E-2"/>
                  <c:y val="0"/>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tx1"/>
                      </a:solidFill>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tx1"/>
                    </a:solidFill>
                    <a:latin typeface="+mn-lt"/>
                    <a:ea typeface="+mn-ea"/>
                    <a:cs typeface="+mn-cs"/>
                  </a:defRPr>
                </a:pPr>
                <a:endParaRPr lang="ru-RU"/>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(ФИНМОДЕЛЬ!$A$25,ФИНМОДЕЛЬ!$A$33,ФИНМОДЕЛЬ!$A$39,ФИНМОДЕЛЬ!$A$70,ФИНМОДЕЛЬ!$A$71)</c:f>
              <c:strCache>
                <c:ptCount val="5"/>
                <c:pt idx="0">
                  <c:v>Инвестиционные расходы</c:v>
                </c:pt>
                <c:pt idx="1">
                  <c:v>Затраты на приобретение сырья</c:v>
                </c:pt>
                <c:pt idx="2">
                  <c:v>Производственные издержки</c:v>
                </c:pt>
                <c:pt idx="3">
                  <c:v>Налоги (УСН 1 % с Доходов) </c:v>
                </c:pt>
                <c:pt idx="4">
                  <c:v>Чистая прибыль</c:v>
                </c:pt>
              </c:strCache>
            </c:strRef>
          </c:cat>
          <c:val>
            <c:numRef>
              <c:f>(ФИНМОДЕЛЬ!$H$25,ФИНМОДЕЛЬ!$H$33,ФИНМОДЕЛЬ!$H$39,ФИНМОДЕЛЬ!$H$70,ФИНМОДЕЛЬ!$H$71)</c:f>
              <c:numCache>
                <c:formatCode>_(* #,##0.00_);_(* \(#,##0.00\);_(* "-"??_);_(@_)</c:formatCode>
                <c:ptCount val="5"/>
                <c:pt idx="0">
                  <c:v>1494485</c:v>
                </c:pt>
                <c:pt idx="1">
                  <c:v>15926625</c:v>
                </c:pt>
                <c:pt idx="2">
                  <c:v>18209553.572499998</c:v>
                </c:pt>
                <c:pt idx="3">
                  <c:v>401452.59375</c:v>
                </c:pt>
                <c:pt idx="4">
                  <c:v>6005793.833750003</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3F29652-A328-487E-920B-8FC522C77BB8}" type="datetimeFigureOut">
              <a:rPr lang="ru-RU" smtClean="0"/>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411609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F29652-A328-487E-920B-8FC522C77BB8}" type="datetimeFigureOut">
              <a:rPr lang="ru-RU" smtClean="0"/>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108032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F29652-A328-487E-920B-8FC522C77BB8}" type="datetimeFigureOut">
              <a:rPr lang="ru-RU" smtClean="0"/>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11071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F29652-A328-487E-920B-8FC522C77BB8}" type="datetimeFigureOut">
              <a:rPr lang="ru-RU" smtClean="0"/>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81938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3F29652-A328-487E-920B-8FC522C77BB8}" type="datetimeFigureOut">
              <a:rPr lang="ru-RU" smtClean="0"/>
              <a:t>18.07.2016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356774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3F29652-A328-487E-920B-8FC522C77BB8}" type="datetimeFigureOut">
              <a:rPr lang="ru-RU" smtClean="0"/>
              <a:t>18.07.2016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286763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3F29652-A328-487E-920B-8FC522C77BB8}" type="datetimeFigureOut">
              <a:rPr lang="ru-RU" smtClean="0"/>
              <a:t>18.07.2016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155547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3F29652-A328-487E-920B-8FC522C77BB8}" type="datetimeFigureOut">
              <a:rPr lang="ru-RU" smtClean="0"/>
              <a:t>18.07.2016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352068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F29652-A328-487E-920B-8FC522C77BB8}" type="datetimeFigureOut">
              <a:rPr lang="ru-RU" smtClean="0"/>
              <a:t>18.07.2016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66195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3F29652-A328-487E-920B-8FC522C77BB8}" type="datetimeFigureOut">
              <a:rPr lang="ru-RU" smtClean="0"/>
              <a:t>18.07.2016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419815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3F29652-A328-487E-920B-8FC522C77BB8}" type="datetimeFigureOut">
              <a:rPr lang="ru-RU" smtClean="0"/>
              <a:t>18.07.2016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2EB6D2-4410-4961-9A28-B1F9E8F316B9}" type="slidenum">
              <a:rPr lang="ru-RU" smtClean="0"/>
              <a:t>‹#›</a:t>
            </a:fld>
            <a:endParaRPr lang="ru-RU"/>
          </a:p>
        </p:txBody>
      </p:sp>
    </p:spTree>
    <p:extLst>
      <p:ext uri="{BB962C8B-B14F-4D97-AF65-F5344CB8AC3E}">
        <p14:creationId xmlns:p14="http://schemas.microsoft.com/office/powerpoint/2010/main" val="405824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29652-A328-487E-920B-8FC522C77BB8}" type="datetimeFigureOut">
              <a:rPr lang="ru-RU" smtClean="0"/>
              <a:t>18.07.2016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EB6D2-4410-4961-9A28-B1F9E8F316B9}" type="slidenum">
              <a:rPr lang="ru-RU" smtClean="0"/>
              <a:t>‹#›</a:t>
            </a:fld>
            <a:endParaRPr lang="ru-RU"/>
          </a:p>
        </p:txBody>
      </p:sp>
    </p:spTree>
    <p:extLst>
      <p:ext uri="{BB962C8B-B14F-4D97-AF65-F5344CB8AC3E}">
        <p14:creationId xmlns:p14="http://schemas.microsoft.com/office/powerpoint/2010/main" val="160903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2"/>
          <p:cNvSpPr>
            <a:spLocks noGrp="1"/>
          </p:cNvSpPr>
          <p:nvPr>
            <p:ph type="subTitle" idx="1"/>
          </p:nvPr>
        </p:nvSpPr>
        <p:spPr>
          <a:xfrm>
            <a:off x="4715499" y="6299200"/>
            <a:ext cx="2744594" cy="417947"/>
          </a:xfrm>
        </p:spPr>
        <p:txBody>
          <a:bodyPr>
            <a:normAutofit lnSpcReduction="10000"/>
          </a:bodyPr>
          <a:lstStyle/>
          <a:p>
            <a:pPr>
              <a:lnSpc>
                <a:spcPct val="100000"/>
              </a:lnSpc>
              <a:spcBef>
                <a:spcPts val="0"/>
              </a:spcBef>
            </a:pPr>
            <a:r>
              <a:rPr lang="ru-RU" sz="1100" dirty="0">
                <a:solidFill>
                  <a:srgbClr val="8A8A8A"/>
                </a:solidFill>
                <a:latin typeface="Cambria" panose="02040503050406030204" pitchFamily="18" charset="0"/>
              </a:rPr>
              <a:t>г. Нарьян-Мар </a:t>
            </a:r>
          </a:p>
          <a:p>
            <a:pPr>
              <a:lnSpc>
                <a:spcPct val="100000"/>
              </a:lnSpc>
              <a:spcBef>
                <a:spcPts val="0"/>
              </a:spcBef>
            </a:pPr>
            <a:r>
              <a:rPr lang="ru-RU" sz="1100" dirty="0" smtClean="0">
                <a:solidFill>
                  <a:srgbClr val="8A8A8A"/>
                </a:solidFill>
                <a:latin typeface="Cambria" panose="02040503050406030204" pitchFamily="18" charset="0"/>
              </a:rPr>
              <a:t>2016</a:t>
            </a:r>
            <a:endParaRPr lang="ru-RU" sz="1100" dirty="0">
              <a:solidFill>
                <a:srgbClr val="8A8A8A"/>
              </a:solidFill>
              <a:latin typeface="Cambria" panose="02040503050406030204" pitchFamily="18" charset="0"/>
            </a:endParaRPr>
          </a:p>
          <a:p>
            <a:endParaRPr lang="ru-RU" dirty="0">
              <a:latin typeface="Cambria" panose="02040503050406030204" pitchFamily="18" charset="0"/>
            </a:endParaRPr>
          </a:p>
        </p:txBody>
      </p:sp>
      <p:sp>
        <p:nvSpPr>
          <p:cNvPr id="8" name="Заголовок 1"/>
          <p:cNvSpPr txBox="1">
            <a:spLocks/>
          </p:cNvSpPr>
          <p:nvPr/>
        </p:nvSpPr>
        <p:spPr>
          <a:xfrm>
            <a:off x="1791471" y="482601"/>
            <a:ext cx="8609058" cy="111989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uk-UA" sz="2400" b="1" dirty="0" smtClean="0">
                <a:solidFill>
                  <a:schemeClr val="accent1">
                    <a:lumMod val="75000"/>
                    <a:alpha val="80000"/>
                  </a:schemeClr>
                </a:solidFill>
                <a:latin typeface="Cambria" panose="02040503050406030204" pitchFamily="18" charset="0"/>
              </a:rPr>
              <a:t>Проект по </a:t>
            </a:r>
            <a:r>
              <a:rPr lang="uk-UA" sz="2400" b="1" dirty="0" err="1" smtClean="0">
                <a:solidFill>
                  <a:schemeClr val="accent1">
                    <a:lumMod val="75000"/>
                    <a:alpha val="80000"/>
                  </a:schemeClr>
                </a:solidFill>
                <a:latin typeface="Cambria" panose="02040503050406030204" pitchFamily="18" charset="0"/>
              </a:rPr>
              <a:t>организации</a:t>
            </a:r>
            <a:r>
              <a:rPr lang="uk-UA" sz="2400" b="1" dirty="0" smtClean="0">
                <a:solidFill>
                  <a:schemeClr val="accent1">
                    <a:lumMod val="75000"/>
                    <a:alpha val="80000"/>
                  </a:schemeClr>
                </a:solidFill>
                <a:latin typeface="Cambria" panose="02040503050406030204" pitchFamily="18" charset="0"/>
              </a:rPr>
              <a:t> </a:t>
            </a:r>
            <a:r>
              <a:rPr lang="ru-RU" sz="2400" b="1" dirty="0">
                <a:solidFill>
                  <a:schemeClr val="accent1">
                    <a:lumMod val="75000"/>
                    <a:alpha val="80000"/>
                  </a:schemeClr>
                </a:solidFill>
                <a:latin typeface="Cambria" panose="02040503050406030204" pitchFamily="18" charset="0"/>
              </a:rPr>
              <a:t>предприятия по </a:t>
            </a:r>
            <a:r>
              <a:rPr lang="ru-RU" sz="2400" b="1" dirty="0" smtClean="0">
                <a:solidFill>
                  <a:schemeClr val="accent1">
                    <a:lumMod val="75000"/>
                    <a:alpha val="80000"/>
                  </a:schemeClr>
                </a:solidFill>
                <a:latin typeface="Cambria" panose="02040503050406030204" pitchFamily="18" charset="0"/>
              </a:rPr>
              <a:t>переработке рыбы в сельских населенных пунктах </a:t>
            </a:r>
            <a:r>
              <a:rPr lang="ru-RU" sz="2400" b="1" dirty="0">
                <a:solidFill>
                  <a:schemeClr val="accent1">
                    <a:lumMod val="75000"/>
                    <a:alpha val="80000"/>
                  </a:schemeClr>
                </a:solidFill>
                <a:latin typeface="Cambria" panose="02040503050406030204" pitchFamily="18" charset="0"/>
              </a:rPr>
              <a:t>Ненецкого автономного округа</a:t>
            </a:r>
            <a:endParaRPr lang="ru-RU" sz="8000" b="1" dirty="0">
              <a:ln w="0"/>
              <a:solidFill>
                <a:schemeClr val="accent1">
                  <a:lumMod val="75000"/>
                  <a:alpha val="80000"/>
                </a:schemeClr>
              </a:solidFill>
              <a:latin typeface="Cambria" panose="02040503050406030204" pitchFamily="18" charset="0"/>
            </a:endParaRP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2671" y="0"/>
            <a:ext cx="2518129" cy="1778466"/>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4174" y="1778466"/>
            <a:ext cx="6063651" cy="4042434"/>
          </a:xfrm>
          <a:prstGeom prst="rect">
            <a:avLst/>
          </a:prstGeom>
        </p:spPr>
      </p:pic>
    </p:spTree>
    <p:extLst>
      <p:ext uri="{BB962C8B-B14F-4D97-AF65-F5344CB8AC3E}">
        <p14:creationId xmlns:p14="http://schemas.microsoft.com/office/powerpoint/2010/main" val="163383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907788593"/>
              </p:ext>
            </p:extLst>
          </p:nvPr>
        </p:nvGraphicFramePr>
        <p:xfrm>
          <a:off x="1548213" y="874342"/>
          <a:ext cx="9092242" cy="5231490"/>
        </p:xfrm>
        <a:graphic>
          <a:graphicData uri="http://schemas.openxmlformats.org/drawingml/2006/table">
            <a:tbl>
              <a:tblPr/>
              <a:tblGrid>
                <a:gridCol w="4724768"/>
                <a:gridCol w="4367474"/>
              </a:tblGrid>
              <a:tr h="493189">
                <a:tc>
                  <a:txBody>
                    <a:bodyPr/>
                    <a:lstStyle/>
                    <a:p>
                      <a:pPr algn="ctr" fontAlgn="ctr"/>
                      <a:r>
                        <a:rPr lang="ru-RU" sz="1800" b="1" i="0" u="none" strike="noStrike" dirty="0">
                          <a:solidFill>
                            <a:srgbClr val="000000"/>
                          </a:solidFill>
                          <a:effectLst/>
                          <a:latin typeface="Cambria" panose="02040503050406030204" pitchFamily="18" charset="0"/>
                        </a:rPr>
                        <a:t>Возможности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1" i="0" u="none" strike="noStrike" dirty="0">
                          <a:solidFill>
                            <a:srgbClr val="000000"/>
                          </a:solidFill>
                          <a:effectLst/>
                          <a:latin typeface="Cambria" panose="02040503050406030204" pitchFamily="18" charset="0"/>
                        </a:rPr>
                        <a:t>Риски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4738301">
                <a:tc>
                  <a:txBody>
                    <a:bodyPr/>
                    <a:lstStyle/>
                    <a:p>
                      <a:pPr marL="465750" marR="0" lvl="0" indent="-285750" algn="l" defTabSz="896938" rtl="0" eaLnBrk="1" fontAlgn="ctr" latinLnBrk="0" hangingPunct="1">
                        <a:lnSpc>
                          <a:spcPct val="100000"/>
                        </a:lnSpc>
                        <a:spcBef>
                          <a:spcPts val="600"/>
                        </a:spcBef>
                        <a:spcAft>
                          <a:spcPts val="600"/>
                        </a:spcAft>
                        <a:buClrTx/>
                        <a:buSzTx/>
                        <a:buFont typeface="Arial" panose="020B0604020202020204" pitchFamily="34" charset="0"/>
                        <a:buChar char="•"/>
                        <a:tabLst/>
                        <a:defRPr/>
                      </a:pPr>
                      <a:endParaRPr lang="ru-RU" sz="1600" kern="1200" dirty="0" smtClean="0">
                        <a:solidFill>
                          <a:schemeClr val="tx1"/>
                        </a:solidFill>
                        <a:effectLst/>
                        <a:latin typeface="Cambria" panose="02040503050406030204" pitchFamily="18" charset="0"/>
                        <a:ea typeface="+mn-ea"/>
                        <a:cs typeface="+mn-cs"/>
                      </a:endParaRPr>
                    </a:p>
                    <a:p>
                      <a:pPr marL="465750" marR="0" lvl="0" indent="-285750" algn="l" defTabSz="896938"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kern="1200" dirty="0" smtClean="0">
                          <a:solidFill>
                            <a:schemeClr val="tx1"/>
                          </a:solidFill>
                          <a:effectLst/>
                          <a:latin typeface="Cambria" panose="02040503050406030204" pitchFamily="18" charset="0"/>
                          <a:ea typeface="+mn-ea"/>
                          <a:cs typeface="+mn-cs"/>
                        </a:rPr>
                        <a:t>возможность использования площадей для организации подобного производства </a:t>
                      </a:r>
                    </a:p>
                    <a:p>
                      <a:pPr marL="465750" marR="0" lvl="0" indent="-285750" algn="l" defTabSz="896938"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kern="1200" dirty="0" smtClean="0">
                          <a:solidFill>
                            <a:schemeClr val="tx1"/>
                          </a:solidFill>
                          <a:effectLst/>
                          <a:latin typeface="Cambria" panose="02040503050406030204" pitchFamily="18" charset="0"/>
                          <a:ea typeface="+mn-ea"/>
                          <a:cs typeface="+mn-cs"/>
                        </a:rPr>
                        <a:t>увеличения объема производства</a:t>
                      </a:r>
                      <a:endParaRPr lang="ru-RU" sz="1600" b="0" i="0" u="none" strike="noStrike" dirty="0" smtClean="0">
                        <a:solidFill>
                          <a:srgbClr val="000000"/>
                        </a:solidFill>
                        <a:effectLst/>
                        <a:latin typeface="Cambria" panose="02040503050406030204" pitchFamily="18" charset="0"/>
                      </a:endParaRPr>
                    </a:p>
                    <a:p>
                      <a:pPr marL="465750" marR="0" lvl="0" indent="-285750" algn="l" defTabSz="896938"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kern="1200" dirty="0" smtClean="0">
                          <a:solidFill>
                            <a:srgbClr val="000000"/>
                          </a:solidFill>
                          <a:effectLst/>
                          <a:latin typeface="Cambria" panose="02040503050406030204" pitchFamily="18" charset="0"/>
                          <a:ea typeface="+mn-ea"/>
                          <a:cs typeface="+mn-cs"/>
                        </a:rPr>
                        <a:t>возможность создания собственной торговой марки </a:t>
                      </a:r>
                    </a:p>
                    <a:p>
                      <a:pPr marL="465750" marR="0" indent="-285750" algn="l" defTabSz="896938"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kern="1200" dirty="0" smtClean="0">
                          <a:solidFill>
                            <a:srgbClr val="000000"/>
                          </a:solidFill>
                          <a:effectLst/>
                          <a:latin typeface="Cambria" panose="02040503050406030204" pitchFamily="18" charset="0"/>
                          <a:ea typeface="+mn-ea"/>
                          <a:cs typeface="+mn-cs"/>
                        </a:rPr>
                        <a:t>покупка больших объемов сырья по сниженной цене</a:t>
                      </a:r>
                    </a:p>
                    <a:p>
                      <a:pPr marL="465750" marR="0" indent="-285750" algn="l" defTabSz="896938"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kern="1200" dirty="0" smtClean="0">
                          <a:solidFill>
                            <a:srgbClr val="000000"/>
                          </a:solidFill>
                          <a:effectLst/>
                          <a:latin typeface="Cambria" panose="02040503050406030204" pitchFamily="18" charset="0"/>
                          <a:ea typeface="+mn-ea"/>
                          <a:cs typeface="+mn-cs"/>
                        </a:rPr>
                        <a:t>получение финансовой поддержки в виде субсидий на модернизацию и гранта на создание бизнеса</a:t>
                      </a:r>
                    </a:p>
                    <a:p>
                      <a:pPr marL="465750" marR="0" indent="-285750" algn="l" defTabSz="896938"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kern="1200" dirty="0" smtClean="0">
                          <a:solidFill>
                            <a:srgbClr val="000000"/>
                          </a:solidFill>
                          <a:effectLst/>
                          <a:latin typeface="Cambria" panose="02040503050406030204" pitchFamily="18" charset="0"/>
                          <a:ea typeface="+mn-ea"/>
                          <a:cs typeface="+mn-cs"/>
                        </a:rPr>
                        <a:t>возможности быстро изменять ассортимент в зависимости от спроса и доходности продукции</a:t>
                      </a:r>
                      <a:endParaRPr lang="ru-RU" sz="1600" b="0" i="0" dirty="0" smtClean="0">
                        <a:solidFill>
                          <a:srgbClr val="000000"/>
                        </a:solidFill>
                        <a:effectLst/>
                        <a:latin typeface="Cambria" panose="02040503050406030204" pitchFamily="18" charset="0"/>
                      </a:endParaRPr>
                    </a:p>
                    <a:p>
                      <a:pPr marL="180000" marR="0" indent="0" algn="l" defTabSz="896938" rtl="0" eaLnBrk="1" fontAlgn="ctr" latinLnBrk="0" hangingPunct="1">
                        <a:lnSpc>
                          <a:spcPct val="100000"/>
                        </a:lnSpc>
                        <a:spcBef>
                          <a:spcPts val="600"/>
                        </a:spcBef>
                        <a:spcAft>
                          <a:spcPts val="600"/>
                        </a:spcAft>
                        <a:buClrTx/>
                        <a:buSzTx/>
                        <a:buFont typeface="Arial" panose="020B0604020202020204" pitchFamily="34" charset="0"/>
                        <a:buNone/>
                        <a:tabLst/>
                        <a:defRPr/>
                      </a:pPr>
                      <a:endParaRPr lang="ru-RU" sz="1600" b="0" i="0" u="none" strike="noStrike" baseline="0" dirty="0" smtClean="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465750" marR="0" indent="-285750" algn="l" defTabSz="914400"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dirty="0" smtClean="0">
                          <a:solidFill>
                            <a:srgbClr val="000000"/>
                          </a:solidFill>
                          <a:effectLst/>
                          <a:latin typeface="Cambria" panose="02040503050406030204" pitchFamily="18" charset="0"/>
                        </a:rPr>
                        <a:t>снижение</a:t>
                      </a:r>
                      <a:r>
                        <a:rPr lang="ru-RU" sz="1600" b="0" i="0" u="none" strike="noStrike" baseline="0" dirty="0" smtClean="0">
                          <a:solidFill>
                            <a:srgbClr val="000000"/>
                          </a:solidFill>
                          <a:effectLst/>
                          <a:latin typeface="Cambria" panose="02040503050406030204" pitchFamily="18" charset="0"/>
                        </a:rPr>
                        <a:t> качества продукции, связанное с технологией производства</a:t>
                      </a:r>
                    </a:p>
                    <a:p>
                      <a:pPr marL="465750" marR="0" indent="-285750" algn="l" defTabSz="914400"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baseline="0" dirty="0" smtClean="0">
                          <a:solidFill>
                            <a:srgbClr val="000000"/>
                          </a:solidFill>
                          <a:effectLst/>
                          <a:latin typeface="Cambria" panose="02040503050406030204" pitchFamily="18" charset="0"/>
                        </a:rPr>
                        <a:t>простой оборудования, связанное с сезонностью лова</a:t>
                      </a:r>
                    </a:p>
                    <a:p>
                      <a:pPr marL="465750" marR="0" indent="-285750" algn="l" defTabSz="914400"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baseline="0" dirty="0" smtClean="0">
                          <a:solidFill>
                            <a:srgbClr val="000000"/>
                          </a:solidFill>
                          <a:effectLst/>
                          <a:latin typeface="Cambria" panose="02040503050406030204" pitchFamily="18" charset="0"/>
                        </a:rPr>
                        <a:t>падение потребительского спроса</a:t>
                      </a:r>
                    </a:p>
                    <a:p>
                      <a:pPr marL="465750" marR="0" indent="-285750" algn="l" defTabSz="914400"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baseline="0" dirty="0" smtClean="0">
                          <a:solidFill>
                            <a:srgbClr val="000000"/>
                          </a:solidFill>
                          <a:effectLst/>
                          <a:latin typeface="Cambria" panose="02040503050406030204" pitchFamily="18" charset="0"/>
                        </a:rPr>
                        <a:t>активация деятельности конкурентов</a:t>
                      </a:r>
                    </a:p>
                    <a:p>
                      <a:pPr marL="465750" marR="0" indent="-285750" algn="l" defTabSz="914400" rtl="0" eaLnBrk="1" fontAlgn="ctr" latinLnBrk="0" hangingPunct="1">
                        <a:lnSpc>
                          <a:spcPct val="100000"/>
                        </a:lnSpc>
                        <a:spcBef>
                          <a:spcPts val="600"/>
                        </a:spcBef>
                        <a:spcAft>
                          <a:spcPts val="600"/>
                        </a:spcAft>
                        <a:buClrTx/>
                        <a:buSzTx/>
                        <a:buFont typeface="Arial" panose="020B0604020202020204" pitchFamily="34" charset="0"/>
                        <a:buChar char="•"/>
                        <a:tabLst/>
                        <a:defRPr/>
                      </a:pPr>
                      <a:r>
                        <a:rPr lang="ru-RU" sz="1600" b="0" i="0" u="none" strike="noStrike" baseline="0" dirty="0" smtClean="0">
                          <a:solidFill>
                            <a:srgbClr val="000000"/>
                          </a:solidFill>
                          <a:effectLst/>
                          <a:latin typeface="Cambria" panose="02040503050406030204" pitchFamily="18" charset="0"/>
                        </a:rPr>
                        <a:t>снижение качества сырья</a:t>
                      </a:r>
                    </a:p>
                    <a:p>
                      <a:pPr marL="465750" marR="0" indent="-285750" algn="l" defTabSz="914400" rtl="0" eaLnBrk="1" fontAlgn="ctr" latinLnBrk="0" hangingPunct="1">
                        <a:lnSpc>
                          <a:spcPct val="100000"/>
                        </a:lnSpc>
                        <a:spcBef>
                          <a:spcPts val="600"/>
                        </a:spcBef>
                        <a:spcAft>
                          <a:spcPts val="600"/>
                        </a:spcAft>
                        <a:buClrTx/>
                        <a:buSzTx/>
                        <a:buFont typeface="Arial" panose="020B0604020202020204" pitchFamily="34" charset="0"/>
                        <a:buChar char="•"/>
                        <a:tabLst/>
                        <a:defRPr/>
                      </a:pPr>
                      <a:endParaRPr lang="ru-RU" sz="1600" b="0" i="0" u="none" strike="noStrike" baseline="0" dirty="0" smtClean="0">
                        <a:solidFill>
                          <a:srgbClr val="000000"/>
                        </a:solidFill>
                        <a:effectLst/>
                        <a:latin typeface="Cambria" panose="02040503050406030204" pitchFamily="18" charset="0"/>
                      </a:endParaRPr>
                    </a:p>
                    <a:p>
                      <a:pPr marL="180000" marR="0" indent="0" algn="l" defTabSz="914400" rtl="0" eaLnBrk="1" fontAlgn="ctr" latinLnBrk="0" hangingPunct="1">
                        <a:lnSpc>
                          <a:spcPct val="100000"/>
                        </a:lnSpc>
                        <a:spcBef>
                          <a:spcPts val="600"/>
                        </a:spcBef>
                        <a:spcAft>
                          <a:spcPts val="600"/>
                        </a:spcAft>
                        <a:buClrTx/>
                        <a:buSzTx/>
                        <a:buFont typeface="Arial" panose="020B0604020202020204" pitchFamily="34" charset="0"/>
                        <a:buNone/>
                        <a:tabLst/>
                        <a:defRPr/>
                      </a:pPr>
                      <a:endParaRPr lang="ru-RU" sz="1600" b="0" i="0" u="none" strike="noStrike" baseline="0" dirty="0" smtClean="0">
                        <a:solidFill>
                          <a:srgbClr val="000000"/>
                        </a:solidFill>
                        <a:effectLst/>
                        <a:latin typeface="Cambria" panose="02040503050406030204" pitchFamily="18" charset="0"/>
                      </a:endParaRPr>
                    </a:p>
                    <a:p>
                      <a:pPr marL="465750" marR="0" indent="-285750" algn="l" defTabSz="914400" rtl="0" eaLnBrk="1" fontAlgn="ctr" latinLnBrk="0" hangingPunct="1">
                        <a:lnSpc>
                          <a:spcPct val="100000"/>
                        </a:lnSpc>
                        <a:spcBef>
                          <a:spcPts val="600"/>
                        </a:spcBef>
                        <a:spcAft>
                          <a:spcPts val="600"/>
                        </a:spcAft>
                        <a:buClrTx/>
                        <a:buSzTx/>
                        <a:buFont typeface="Arial" panose="020B0604020202020204" pitchFamily="34" charset="0"/>
                        <a:buChar char="•"/>
                        <a:tabLst/>
                        <a:defRPr/>
                      </a:pPr>
                      <a:endParaRPr lang="ru-RU" sz="1600" b="0" i="0" u="none" strike="noStrike" dirty="0" smtClean="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5" name="Рисунок 4"/>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
        <p:nvSpPr>
          <p:cNvPr id="6" name="Нижний колонтитул 2"/>
          <p:cNvSpPr>
            <a:spLocks noGrp="1"/>
          </p:cNvSpPr>
          <p:nvPr>
            <p:ph type="ftr" sz="quarter" idx="11"/>
          </p:nvPr>
        </p:nvSpPr>
        <p:spPr>
          <a:xfrm>
            <a:off x="4036934" y="6366933"/>
            <a:ext cx="4114800" cy="491067"/>
          </a:xfrm>
        </p:spPr>
        <p:txBody>
          <a:bodyPr/>
          <a:lstStyle/>
          <a:p>
            <a:r>
              <a:rPr lang="ru-RU" dirty="0" smtClean="0"/>
              <a:t>Фонд поддержки предпринимательства и предоставления гарантий Ненецкого автономного округа</a:t>
            </a:r>
          </a:p>
        </p:txBody>
      </p:sp>
    </p:spTree>
    <p:extLst>
      <p:ext uri="{BB962C8B-B14F-4D97-AF65-F5344CB8AC3E}">
        <p14:creationId xmlns:p14="http://schemas.microsoft.com/office/powerpoint/2010/main" val="313107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01094" y="432465"/>
            <a:ext cx="3789820" cy="461665"/>
          </a:xfrm>
          <a:prstGeom prst="rect">
            <a:avLst/>
          </a:prstGeom>
        </p:spPr>
        <p:txBody>
          <a:bodyPr wrap="none">
            <a:spAutoFit/>
          </a:bodyPr>
          <a:lstStyle/>
          <a:p>
            <a:pPr algn="ctr"/>
            <a:r>
              <a:rPr lang="uk-UA" sz="2400" b="1" dirty="0" err="1" smtClean="0">
                <a:solidFill>
                  <a:schemeClr val="accent1">
                    <a:lumMod val="75000"/>
                    <a:alpha val="80000"/>
                  </a:schemeClr>
                </a:solidFill>
                <a:latin typeface="Cambria" panose="02040503050406030204" pitchFamily="18" charset="0"/>
              </a:rPr>
              <a:t>Экспертное</a:t>
            </a:r>
            <a:r>
              <a:rPr lang="uk-UA" sz="2400" b="1" dirty="0" smtClean="0">
                <a:solidFill>
                  <a:schemeClr val="accent1">
                    <a:lumMod val="75000"/>
                    <a:alpha val="80000"/>
                  </a:schemeClr>
                </a:solidFill>
                <a:latin typeface="Cambria" panose="02040503050406030204" pitchFamily="18" charset="0"/>
              </a:rPr>
              <a:t> </a:t>
            </a:r>
            <a:r>
              <a:rPr lang="uk-UA" sz="2400" b="1" dirty="0" err="1" smtClean="0">
                <a:solidFill>
                  <a:schemeClr val="accent1">
                    <a:lumMod val="75000"/>
                    <a:alpha val="80000"/>
                  </a:schemeClr>
                </a:solidFill>
                <a:latin typeface="Cambria" panose="02040503050406030204" pitchFamily="18" charset="0"/>
              </a:rPr>
              <a:t>заключение</a:t>
            </a:r>
            <a:endParaRPr lang="uk-UA" sz="2400" b="1" dirty="0">
              <a:solidFill>
                <a:schemeClr val="accent1">
                  <a:lumMod val="75000"/>
                  <a:alpha val="80000"/>
                </a:schemeClr>
              </a:solidFill>
              <a:latin typeface="Cambria" panose="02040503050406030204" pitchFamily="18" charset="0"/>
            </a:endParaRPr>
          </a:p>
        </p:txBody>
      </p:sp>
      <p:sp>
        <p:nvSpPr>
          <p:cNvPr id="5" name="Подзаголовок 3"/>
          <p:cNvSpPr txBox="1">
            <a:spLocks/>
          </p:cNvSpPr>
          <p:nvPr/>
        </p:nvSpPr>
        <p:spPr>
          <a:xfrm>
            <a:off x="1051507" y="963561"/>
            <a:ext cx="9804062" cy="56482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79388" fontAlgn="ctr">
              <a:lnSpc>
                <a:spcPct val="130000"/>
              </a:lnSpc>
              <a:spcBef>
                <a:spcPts val="1200"/>
              </a:spcBef>
              <a:buNone/>
              <a:tabLst>
                <a:tab pos="446088" algn="l"/>
              </a:tabLst>
            </a:pPr>
            <a:r>
              <a:rPr lang="ru-RU" sz="1400" dirty="0" smtClean="0">
                <a:latin typeface="Cambria" panose="02040503050406030204" pitchFamily="18" charset="0"/>
              </a:rPr>
              <a:t>	</a:t>
            </a:r>
            <a:r>
              <a:rPr lang="ru-RU" sz="1300" dirty="0" smtClean="0">
                <a:latin typeface="Cambria" panose="02040503050406030204" pitchFamily="18" charset="0"/>
              </a:rPr>
              <a:t>Проект </a:t>
            </a:r>
            <a:r>
              <a:rPr lang="ru-RU" sz="1300" dirty="0">
                <a:latin typeface="Cambria" panose="02040503050406030204" pitchFamily="18" charset="0"/>
              </a:rPr>
              <a:t>может быть реализован на территории </a:t>
            </a:r>
            <a:r>
              <a:rPr lang="ru-RU" sz="1300" dirty="0" smtClean="0">
                <a:latin typeface="Cambria" panose="02040503050406030204" pitchFamily="18" charset="0"/>
              </a:rPr>
              <a:t>округа.</a:t>
            </a:r>
          </a:p>
          <a:p>
            <a:pPr marL="0" indent="0" algn="just" defTabSz="179388" fontAlgn="ctr">
              <a:lnSpc>
                <a:spcPct val="130000"/>
              </a:lnSpc>
              <a:spcBef>
                <a:spcPts val="600"/>
              </a:spcBef>
              <a:buNone/>
              <a:tabLst>
                <a:tab pos="446088" algn="l"/>
              </a:tabLst>
            </a:pPr>
            <a:r>
              <a:rPr lang="ru-RU" sz="1300" dirty="0" smtClean="0">
                <a:latin typeface="Cambria" panose="02040503050406030204" pitchFamily="18" charset="0"/>
              </a:rPr>
              <a:t>	Данный проект требует финансовые вложения на строительство перерабатывающего мини-цеха из быстровозводимых конструкций, строительство холодильной камеры для хранения сырья и готовой продукции, приобретения производственного оборудования и закупку сырья. В проекте предусмотрена финансовая помощь округа в виде гранта (500 тыс. рублей) и субсидии на модернизацию производства (300 тыс. рублей).</a:t>
            </a:r>
          </a:p>
          <a:p>
            <a:pPr marL="0" indent="0" algn="just" defTabSz="179388" fontAlgn="ctr">
              <a:lnSpc>
                <a:spcPct val="130000"/>
              </a:lnSpc>
              <a:spcBef>
                <a:spcPts val="600"/>
              </a:spcBef>
              <a:buNone/>
              <a:tabLst>
                <a:tab pos="446088" algn="l"/>
              </a:tabLst>
            </a:pPr>
            <a:r>
              <a:rPr lang="ru-RU" sz="1300" dirty="0" smtClean="0">
                <a:latin typeface="Cambria" panose="02040503050406030204" pitchFamily="18" charset="0"/>
              </a:rPr>
              <a:t>	Продукция коптильного цеха пользуется популярностью у жителей Ненецкого округа. В связи с чем </a:t>
            </a:r>
            <a:r>
              <a:rPr lang="ru-RU" sz="1300" dirty="0">
                <a:latin typeface="Cambria" panose="02040503050406030204" pitchFamily="18" charset="0"/>
              </a:rPr>
              <a:t>в проекте </a:t>
            </a:r>
            <a:r>
              <a:rPr lang="ru-RU" sz="1300" dirty="0" smtClean="0">
                <a:latin typeface="Cambria" panose="02040503050406030204" pitchFamily="18" charset="0"/>
              </a:rPr>
              <a:t>помимо реализации среди жителей населенного пункта, в котором планируется производство, предусмотрена доставка части готовой продукции в г. Нарьян-Мар, для реализации на рынке г. Нарьян-Мар. 	</a:t>
            </a:r>
          </a:p>
          <a:p>
            <a:pPr marL="0" indent="0" algn="just" defTabSz="179388" fontAlgn="ctr">
              <a:lnSpc>
                <a:spcPct val="130000"/>
              </a:lnSpc>
              <a:spcBef>
                <a:spcPts val="600"/>
              </a:spcBef>
              <a:buNone/>
              <a:tabLst>
                <a:tab pos="446088" algn="l"/>
              </a:tabLst>
            </a:pPr>
            <a:r>
              <a:rPr lang="ru-RU" sz="1300" dirty="0">
                <a:latin typeface="Cambria" panose="02040503050406030204" pitchFamily="18" charset="0"/>
              </a:rPr>
              <a:t>	</a:t>
            </a:r>
            <a:r>
              <a:rPr lang="ru-RU" sz="1300" dirty="0" smtClean="0">
                <a:latin typeface="Cambria" panose="02040503050406030204" pitchFamily="18" charset="0"/>
              </a:rPr>
              <a:t>Основными статьями расходов цеха по переработке рыбы являются приобретение сырья и затраты на оплату труда персонала и коммунальные расходы. </a:t>
            </a:r>
          </a:p>
          <a:p>
            <a:pPr marL="0" indent="0" algn="just" defTabSz="179388" fontAlgn="ctr">
              <a:lnSpc>
                <a:spcPct val="130000"/>
              </a:lnSpc>
              <a:spcBef>
                <a:spcPts val="600"/>
              </a:spcBef>
              <a:buNone/>
              <a:tabLst>
                <a:tab pos="446088" algn="l"/>
              </a:tabLst>
            </a:pPr>
            <a:r>
              <a:rPr lang="ru-RU" sz="1300" dirty="0">
                <a:latin typeface="Cambria" panose="02040503050406030204" pitchFamily="18" charset="0"/>
              </a:rPr>
              <a:t>	</a:t>
            </a:r>
            <a:r>
              <a:rPr lang="ru-RU" sz="1300" dirty="0" smtClean="0">
                <a:latin typeface="Cambria" panose="02040503050406030204" pitchFamily="18" charset="0"/>
              </a:rPr>
              <a:t>Анализ показателей инвестиционной привлекательности проекта демонстрирует положительные тренды в части отдачи капитала и стабильности финансовых потоков при сохранении первоначальных сценарных условий.</a:t>
            </a:r>
          </a:p>
          <a:p>
            <a:pPr marL="0" indent="0" algn="just" defTabSz="179388" fontAlgn="ctr">
              <a:lnSpc>
                <a:spcPct val="130000"/>
              </a:lnSpc>
              <a:spcBef>
                <a:spcPts val="600"/>
              </a:spcBef>
              <a:buNone/>
              <a:tabLst>
                <a:tab pos="446088" algn="l"/>
              </a:tabLst>
            </a:pPr>
            <a:r>
              <a:rPr lang="ru-RU" sz="1300" dirty="0" smtClean="0">
                <a:latin typeface="Cambria" panose="02040503050406030204" pitchFamily="18" charset="0"/>
              </a:rPr>
              <a:t>	Реализация данного проекта является актуальной не только для инициатора, но и для населения Ненецкого автономного округа и для государства, так как его реализация позволит решить ряд вопросов:</a:t>
            </a:r>
          </a:p>
          <a:p>
            <a:pPr marL="438150" indent="-163513" defTabSz="179388" fontAlgn="ctr">
              <a:lnSpc>
                <a:spcPct val="130000"/>
              </a:lnSpc>
              <a:spcBef>
                <a:spcPts val="600"/>
              </a:spcBef>
              <a:tabLst>
                <a:tab pos="622300" algn="l"/>
              </a:tabLst>
            </a:pPr>
            <a:r>
              <a:rPr lang="ru-RU" sz="1300" dirty="0" smtClean="0">
                <a:latin typeface="Cambria" panose="02040503050406030204" pitchFamily="18" charset="0"/>
              </a:rPr>
              <a:t>создание новых рабочих мест;</a:t>
            </a:r>
          </a:p>
          <a:p>
            <a:pPr marL="438150" indent="-163513" defTabSz="179388" fontAlgn="ctr">
              <a:lnSpc>
                <a:spcPct val="130000"/>
              </a:lnSpc>
              <a:spcBef>
                <a:spcPts val="600"/>
              </a:spcBef>
              <a:tabLst>
                <a:tab pos="622300" algn="l"/>
              </a:tabLst>
            </a:pPr>
            <a:r>
              <a:rPr lang="ru-RU" sz="1300" dirty="0" smtClean="0">
                <a:latin typeface="Cambria" panose="02040503050406030204" pitchFamily="18" charset="0"/>
              </a:rPr>
              <a:t>привлечение реальных инвестиций в </a:t>
            </a:r>
            <a:r>
              <a:rPr lang="ru-RU" sz="1300" smtClean="0">
                <a:latin typeface="Cambria" panose="02040503050406030204" pitchFamily="18" charset="0"/>
              </a:rPr>
              <a:t>экономику </a:t>
            </a:r>
            <a:r>
              <a:rPr lang="ru-RU" sz="1300" smtClean="0">
                <a:latin typeface="Cambria" panose="02040503050406030204" pitchFamily="18" charset="0"/>
              </a:rPr>
              <a:t>региона.</a:t>
            </a:r>
            <a:endParaRPr lang="ru-RU" sz="1300" dirty="0" smtClean="0">
              <a:latin typeface="Cambria" panose="02040503050406030204" pitchFamily="18" charset="0"/>
            </a:endParaRPr>
          </a:p>
          <a:p>
            <a:pPr defTabSz="179388" fontAlgn="ctr">
              <a:lnSpc>
                <a:spcPct val="130000"/>
              </a:lnSpc>
              <a:spcBef>
                <a:spcPts val="1200"/>
              </a:spcBef>
              <a:tabLst>
                <a:tab pos="446088" algn="l"/>
              </a:tabLst>
            </a:pPr>
            <a:endParaRPr lang="ru-RU" sz="1400" dirty="0" smtClean="0">
              <a:latin typeface="Cambria" panose="02040503050406030204" pitchFamily="18" charset="0"/>
            </a:endParaRPr>
          </a:p>
          <a:p>
            <a:pPr defTabSz="179388" fontAlgn="ctr">
              <a:lnSpc>
                <a:spcPct val="130000"/>
              </a:lnSpc>
              <a:spcBef>
                <a:spcPts val="1200"/>
              </a:spcBef>
              <a:tabLst>
                <a:tab pos="446088" algn="l"/>
              </a:tabLst>
            </a:pPr>
            <a:endParaRPr lang="ru-RU" sz="1600" dirty="0" smtClean="0">
              <a:latin typeface="Cambria" panose="02040503050406030204" pitchFamily="18" charset="0"/>
            </a:endParaRPr>
          </a:p>
          <a:p>
            <a:pPr marL="0" indent="0" defTabSz="179388" fontAlgn="ctr">
              <a:lnSpc>
                <a:spcPct val="130000"/>
              </a:lnSpc>
              <a:spcBef>
                <a:spcPts val="1200"/>
              </a:spcBef>
              <a:buNone/>
              <a:tabLst>
                <a:tab pos="446088" algn="l"/>
              </a:tabLst>
            </a:pPr>
            <a:r>
              <a:rPr lang="ru-RU" sz="1600" dirty="0">
                <a:latin typeface="Cambria" panose="02040503050406030204" pitchFamily="18" charset="0"/>
              </a:rPr>
              <a:t>	</a:t>
            </a:r>
            <a:endParaRPr lang="ru-RU" sz="1600" dirty="0" smtClean="0">
              <a:latin typeface="Cambria" panose="02040503050406030204" pitchFamily="18" charset="0"/>
            </a:endParaRPr>
          </a:p>
          <a:p>
            <a:pPr defTabSz="179388" fontAlgn="ctr">
              <a:spcBef>
                <a:spcPts val="1200"/>
              </a:spcBef>
              <a:tabLst>
                <a:tab pos="446088" algn="l"/>
              </a:tabLst>
            </a:pPr>
            <a:endParaRPr lang="ru-RU" sz="1800" dirty="0" smtClean="0">
              <a:latin typeface="Cambria" panose="02040503050406030204" pitchFamily="18" charset="0"/>
            </a:endParaRPr>
          </a:p>
          <a:p>
            <a:pPr defTabSz="179388" fontAlgn="ctr">
              <a:spcBef>
                <a:spcPts val="1200"/>
              </a:spcBef>
              <a:tabLst>
                <a:tab pos="446088" algn="l"/>
              </a:tabLst>
            </a:pPr>
            <a:endParaRPr lang="ru-RU" sz="1800" dirty="0" smtClean="0">
              <a:latin typeface="Cambria" panose="02040503050406030204" pitchFamily="18" charset="0"/>
            </a:endParaRPr>
          </a:p>
          <a:p>
            <a:pPr defTabSz="179388" fontAlgn="ctr">
              <a:spcBef>
                <a:spcPts val="1200"/>
              </a:spcBef>
              <a:tabLst>
                <a:tab pos="446088" algn="l"/>
              </a:tabLst>
            </a:pPr>
            <a:endParaRPr lang="ru-RU" sz="1800" dirty="0" smtClean="0">
              <a:latin typeface="Cambria" panose="020405030504060302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Tree>
    <p:extLst>
      <p:ext uri="{BB962C8B-B14F-4D97-AF65-F5344CB8AC3E}">
        <p14:creationId xmlns:p14="http://schemas.microsoft.com/office/powerpoint/2010/main" val="2447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ижний колонтитул 2"/>
          <p:cNvSpPr>
            <a:spLocks noGrp="1"/>
          </p:cNvSpPr>
          <p:nvPr>
            <p:ph type="ftr" sz="quarter" idx="11"/>
          </p:nvPr>
        </p:nvSpPr>
        <p:spPr>
          <a:xfrm>
            <a:off x="4038600" y="6112931"/>
            <a:ext cx="4114800" cy="491067"/>
          </a:xfrm>
        </p:spPr>
        <p:txBody>
          <a:bodyPr/>
          <a:lstStyle/>
          <a:p>
            <a:r>
              <a:rPr lang="ru-RU" dirty="0" smtClean="0">
                <a:latin typeface="Cambria" panose="02040503050406030204" pitchFamily="18" charset="0"/>
              </a:rPr>
              <a:t>Фонд поддержки предпринимательства и предоставления гарантий Ненецкого автономного округа</a:t>
            </a: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
        <p:nvSpPr>
          <p:cNvPr id="7" name="Прямоугольник 6"/>
          <p:cNvSpPr/>
          <p:nvPr/>
        </p:nvSpPr>
        <p:spPr>
          <a:xfrm>
            <a:off x="4979348" y="432465"/>
            <a:ext cx="2233305" cy="461665"/>
          </a:xfrm>
          <a:prstGeom prst="rect">
            <a:avLst/>
          </a:prstGeom>
        </p:spPr>
        <p:txBody>
          <a:bodyPr wrap="none">
            <a:spAutoFit/>
          </a:bodyPr>
          <a:lstStyle/>
          <a:p>
            <a:pPr algn="ctr"/>
            <a:r>
              <a:rPr lang="uk-UA" sz="2400" b="1" dirty="0" err="1" smtClean="0">
                <a:solidFill>
                  <a:schemeClr val="accent1">
                    <a:lumMod val="75000"/>
                    <a:alpha val="80000"/>
                  </a:schemeClr>
                </a:solidFill>
                <a:latin typeface="Cambria" panose="02040503050406030204" pitchFamily="18" charset="0"/>
              </a:rPr>
              <a:t>Цели</a:t>
            </a:r>
            <a:r>
              <a:rPr lang="uk-UA" sz="2400" b="1" dirty="0" smtClean="0">
                <a:solidFill>
                  <a:schemeClr val="accent1">
                    <a:lumMod val="75000"/>
                    <a:alpha val="80000"/>
                  </a:schemeClr>
                </a:solidFill>
                <a:latin typeface="Cambria" panose="02040503050406030204" pitchFamily="18" charset="0"/>
              </a:rPr>
              <a:t> </a:t>
            </a:r>
            <a:r>
              <a:rPr lang="uk-UA" sz="2400" b="1" dirty="0" err="1">
                <a:solidFill>
                  <a:schemeClr val="accent1">
                    <a:lumMod val="75000"/>
                    <a:alpha val="80000"/>
                  </a:schemeClr>
                </a:solidFill>
                <a:latin typeface="Cambria" panose="02040503050406030204" pitchFamily="18" charset="0"/>
              </a:rPr>
              <a:t>проекта</a:t>
            </a:r>
            <a:endParaRPr lang="uk-UA" sz="2400" b="1" dirty="0">
              <a:solidFill>
                <a:schemeClr val="accent1">
                  <a:lumMod val="75000"/>
                  <a:alpha val="80000"/>
                </a:schemeClr>
              </a:solidFill>
              <a:latin typeface="Cambria" panose="02040503050406030204" pitchFamily="18" charset="0"/>
            </a:endParaRPr>
          </a:p>
        </p:txBody>
      </p:sp>
      <p:sp>
        <p:nvSpPr>
          <p:cNvPr id="8" name="Подзаголовок 3"/>
          <p:cNvSpPr txBox="1">
            <a:spLocks/>
          </p:cNvSpPr>
          <p:nvPr/>
        </p:nvSpPr>
        <p:spPr>
          <a:xfrm>
            <a:off x="1416000" y="1213181"/>
            <a:ext cx="9360000" cy="12367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49263" fontAlgn="ctr">
              <a:lnSpc>
                <a:spcPct val="150000"/>
              </a:lnSpc>
              <a:spcBef>
                <a:spcPts val="1200"/>
              </a:spcBef>
              <a:buNone/>
            </a:pPr>
            <a:r>
              <a:rPr lang="ru-RU" sz="1800" dirty="0" smtClean="0">
                <a:latin typeface="Cambria" panose="02040503050406030204" pitchFamily="18" charset="0"/>
              </a:rPr>
              <a:t>	Создание эффективно работающего предприятия по переработке рыбы в населенных пунктах Ненецкого автономного округа.</a:t>
            </a:r>
          </a:p>
          <a:p>
            <a:pPr marL="0" indent="0">
              <a:buNone/>
            </a:pPr>
            <a:endParaRPr lang="ru-RU" dirty="0">
              <a:latin typeface="Cambria" panose="02040503050406030204" pitchFamily="18" charset="0"/>
            </a:endParaRPr>
          </a:p>
        </p:txBody>
      </p:sp>
      <p:sp>
        <p:nvSpPr>
          <p:cNvPr id="9" name="Прямоугольник 8"/>
          <p:cNvSpPr/>
          <p:nvPr/>
        </p:nvSpPr>
        <p:spPr>
          <a:xfrm>
            <a:off x="3608877" y="2541913"/>
            <a:ext cx="4974247" cy="461665"/>
          </a:xfrm>
          <a:prstGeom prst="rect">
            <a:avLst/>
          </a:prstGeom>
        </p:spPr>
        <p:txBody>
          <a:bodyPr wrap="none">
            <a:spAutoFit/>
          </a:bodyPr>
          <a:lstStyle/>
          <a:p>
            <a:pPr algn="ctr"/>
            <a:r>
              <a:rPr lang="uk-UA" sz="2400" b="1" dirty="0" err="1">
                <a:solidFill>
                  <a:schemeClr val="accent1">
                    <a:lumMod val="75000"/>
                    <a:alpha val="80000"/>
                  </a:schemeClr>
                </a:solidFill>
                <a:latin typeface="Cambria" panose="02040503050406030204" pitchFamily="18" charset="0"/>
              </a:rPr>
              <a:t>Предпосылки</a:t>
            </a:r>
            <a:r>
              <a:rPr lang="uk-UA" sz="2400" b="1" dirty="0">
                <a:solidFill>
                  <a:schemeClr val="accent1">
                    <a:lumMod val="75000"/>
                    <a:alpha val="80000"/>
                  </a:schemeClr>
                </a:solidFill>
                <a:latin typeface="Cambria" panose="02040503050406030204" pitchFamily="18" charset="0"/>
              </a:rPr>
              <a:t> </a:t>
            </a:r>
            <a:r>
              <a:rPr lang="uk-UA" sz="2400" b="1" dirty="0" err="1">
                <a:solidFill>
                  <a:schemeClr val="accent1">
                    <a:lumMod val="75000"/>
                    <a:alpha val="80000"/>
                  </a:schemeClr>
                </a:solidFill>
                <a:latin typeface="Cambria" panose="02040503050406030204" pitchFamily="18" charset="0"/>
              </a:rPr>
              <a:t>создания</a:t>
            </a:r>
            <a:r>
              <a:rPr lang="uk-UA" sz="2400" b="1" dirty="0">
                <a:solidFill>
                  <a:schemeClr val="accent1">
                    <a:lumMod val="75000"/>
                    <a:alpha val="80000"/>
                  </a:schemeClr>
                </a:solidFill>
                <a:latin typeface="Cambria" panose="02040503050406030204" pitchFamily="18" charset="0"/>
              </a:rPr>
              <a:t> </a:t>
            </a:r>
            <a:r>
              <a:rPr lang="uk-UA" sz="2400" b="1" dirty="0" err="1">
                <a:solidFill>
                  <a:schemeClr val="accent1">
                    <a:lumMod val="75000"/>
                    <a:alpha val="80000"/>
                  </a:schemeClr>
                </a:solidFill>
                <a:latin typeface="Cambria" panose="02040503050406030204" pitchFamily="18" charset="0"/>
              </a:rPr>
              <a:t>проекта</a:t>
            </a:r>
            <a:endParaRPr lang="uk-UA" sz="2400" b="1" dirty="0">
              <a:solidFill>
                <a:schemeClr val="accent1">
                  <a:lumMod val="75000"/>
                  <a:alpha val="80000"/>
                </a:schemeClr>
              </a:solidFill>
              <a:latin typeface="Cambria" panose="02040503050406030204" pitchFamily="18" charset="0"/>
            </a:endParaRPr>
          </a:p>
        </p:txBody>
      </p:sp>
      <p:sp>
        <p:nvSpPr>
          <p:cNvPr id="10" name="Подзаголовок 3"/>
          <p:cNvSpPr txBox="1">
            <a:spLocks/>
          </p:cNvSpPr>
          <p:nvPr/>
        </p:nvSpPr>
        <p:spPr>
          <a:xfrm>
            <a:off x="1416000" y="3307723"/>
            <a:ext cx="9360000" cy="15588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449263" fontAlgn="ctr">
              <a:spcBef>
                <a:spcPts val="600"/>
              </a:spcBef>
              <a:buFont typeface="Wingdings" panose="05000000000000000000" pitchFamily="2" charset="2"/>
              <a:buChar char="Ø"/>
            </a:pPr>
            <a:r>
              <a:rPr lang="ru-RU" sz="1800" dirty="0" smtClean="0">
                <a:latin typeface="Cambria" panose="02040503050406030204" pitchFamily="18" charset="0"/>
              </a:rPr>
              <a:t>	Большая </a:t>
            </a:r>
            <a:r>
              <a:rPr lang="ru-RU" sz="1800" dirty="0">
                <a:latin typeface="Cambria" panose="02040503050406030204" pitchFamily="18" charset="0"/>
              </a:rPr>
              <a:t>ресурсная </a:t>
            </a:r>
            <a:r>
              <a:rPr lang="ru-RU" sz="1800" dirty="0" smtClean="0">
                <a:latin typeface="Cambria" panose="02040503050406030204" pitchFamily="18" charset="0"/>
              </a:rPr>
              <a:t>база;</a:t>
            </a:r>
            <a:endParaRPr lang="ru-RU" sz="1800" dirty="0">
              <a:latin typeface="Cambria" panose="02040503050406030204" pitchFamily="18" charset="0"/>
            </a:endParaRPr>
          </a:p>
          <a:p>
            <a:pPr defTabSz="449263" fontAlgn="ctr">
              <a:lnSpc>
                <a:spcPct val="150000"/>
              </a:lnSpc>
              <a:spcBef>
                <a:spcPts val="600"/>
              </a:spcBef>
              <a:buFont typeface="Wingdings" panose="05000000000000000000" pitchFamily="2" charset="2"/>
              <a:buChar char="Ø"/>
              <a:tabLst>
                <a:tab pos="449263" algn="l"/>
              </a:tabLst>
            </a:pPr>
            <a:r>
              <a:rPr lang="ru-RU" sz="1800" dirty="0" smtClean="0">
                <a:latin typeface="Cambria" panose="02040503050406030204" pitchFamily="18" charset="0"/>
              </a:rPr>
              <a:t>	Отсутствие </a:t>
            </a:r>
            <a:r>
              <a:rPr lang="ru-RU" sz="1800" dirty="0">
                <a:latin typeface="Cambria" panose="02040503050406030204" pitchFamily="18" charset="0"/>
              </a:rPr>
              <a:t>в </a:t>
            </a:r>
            <a:r>
              <a:rPr lang="ru-RU" sz="1800" dirty="0" smtClean="0">
                <a:latin typeface="Cambria" panose="02040503050406030204" pitchFamily="18" charset="0"/>
              </a:rPr>
              <a:t>населенных пунктах Ненецкого автономного округа </a:t>
            </a:r>
            <a:r>
              <a:rPr lang="ru-RU" sz="1800" dirty="0">
                <a:latin typeface="Cambria" panose="02040503050406030204" pitchFamily="18" charset="0"/>
              </a:rPr>
              <a:t>производств </a:t>
            </a:r>
            <a:r>
              <a:rPr lang="ru-RU" sz="1800" dirty="0" smtClean="0">
                <a:latin typeface="Cambria" panose="02040503050406030204" pitchFamily="18" charset="0"/>
              </a:rPr>
              <a:t>по </a:t>
            </a:r>
            <a:r>
              <a:rPr lang="ru-RU" sz="1800" dirty="0">
                <a:latin typeface="Cambria" panose="02040503050406030204" pitchFamily="18" charset="0"/>
              </a:rPr>
              <a:t>переработке </a:t>
            </a:r>
            <a:r>
              <a:rPr lang="ru-RU" sz="1800" dirty="0" smtClean="0">
                <a:latin typeface="Cambria" panose="02040503050406030204" pitchFamily="18" charset="0"/>
              </a:rPr>
              <a:t>рыбных ресурсов.</a:t>
            </a:r>
            <a:endParaRPr lang="ru-RU" sz="1800" dirty="0">
              <a:latin typeface="Cambria" panose="02040503050406030204" pitchFamily="18" charset="0"/>
            </a:endParaRPr>
          </a:p>
          <a:p>
            <a:pPr marL="0" indent="0" algn="ctr" fontAlgn="ctr">
              <a:buNone/>
            </a:pPr>
            <a:endParaRPr lang="ru-RU" sz="2400" dirty="0">
              <a:solidFill>
                <a:srgbClr val="000000"/>
              </a:solidFill>
              <a:latin typeface="Cambria" panose="02040503050406030204" pitchFamily="18" charset="0"/>
            </a:endParaRPr>
          </a:p>
          <a:p>
            <a:pPr marL="0" indent="0">
              <a:buNone/>
            </a:pPr>
            <a:endParaRPr lang="ru-RU" dirty="0">
              <a:latin typeface="Cambria" panose="02040503050406030204" pitchFamily="18" charset="0"/>
            </a:endParaRPr>
          </a:p>
        </p:txBody>
      </p:sp>
    </p:spTree>
    <p:extLst>
      <p:ext uri="{BB962C8B-B14F-4D97-AF65-F5344CB8AC3E}">
        <p14:creationId xmlns:p14="http://schemas.microsoft.com/office/powerpoint/2010/main" val="252450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132423675"/>
              </p:ext>
            </p:extLst>
          </p:nvPr>
        </p:nvGraphicFramePr>
        <p:xfrm>
          <a:off x="1416000" y="1080372"/>
          <a:ext cx="9360000" cy="4869601"/>
        </p:xfrm>
        <a:graphic>
          <a:graphicData uri="http://schemas.openxmlformats.org/drawingml/2006/table">
            <a:tbl>
              <a:tblPr firstRow="1" bandRow="1">
                <a:tableStyleId>{5C22544A-7EE6-4342-B048-85BDC9FD1C3A}</a:tableStyleId>
              </a:tblPr>
              <a:tblGrid>
                <a:gridCol w="4680000"/>
                <a:gridCol w="4680000"/>
              </a:tblGrid>
              <a:tr h="370840">
                <a:tc>
                  <a:txBody>
                    <a:bodyPr/>
                    <a:lstStyle/>
                    <a:p>
                      <a:pPr algn="ctr"/>
                      <a:r>
                        <a:rPr lang="ru-RU" sz="1800" dirty="0" smtClean="0">
                          <a:latin typeface="Cambria" panose="02040503050406030204" pitchFamily="18" charset="0"/>
                        </a:rPr>
                        <a:t>Наименование</a:t>
                      </a:r>
                      <a:r>
                        <a:rPr lang="ru-RU" sz="1800" baseline="0" dirty="0" smtClean="0">
                          <a:latin typeface="Cambria" panose="02040503050406030204" pitchFamily="18" charset="0"/>
                        </a:rPr>
                        <a:t> показателя</a:t>
                      </a:r>
                      <a:endParaRPr lang="ru-RU" sz="1800" dirty="0">
                        <a:latin typeface="Cambria" panose="02040503050406030204" pitchFamily="18" charset="0"/>
                      </a:endParaRPr>
                    </a:p>
                  </a:txBody>
                  <a:tcPr/>
                </a:tc>
                <a:tc>
                  <a:txBody>
                    <a:bodyPr/>
                    <a:lstStyle/>
                    <a:p>
                      <a:pPr algn="ctr"/>
                      <a:r>
                        <a:rPr lang="ru-RU" sz="1800" dirty="0" smtClean="0">
                          <a:latin typeface="Cambria" panose="02040503050406030204" pitchFamily="18" charset="0"/>
                        </a:rPr>
                        <a:t>Значение</a:t>
                      </a:r>
                      <a:endParaRPr lang="ru-RU" sz="1800" dirty="0">
                        <a:latin typeface="Cambria" panose="02040503050406030204" pitchFamily="18" charset="0"/>
                      </a:endParaRPr>
                    </a:p>
                  </a:txBody>
                  <a:tcPr/>
                </a:tc>
              </a:tr>
              <a:tr h="567081">
                <a:tc>
                  <a:txBody>
                    <a:bodyPr/>
                    <a:lstStyle/>
                    <a:p>
                      <a:pPr algn="l">
                        <a:lnSpc>
                          <a:spcPct val="107000"/>
                        </a:lnSpc>
                        <a:spcAft>
                          <a:spcPts val="1200"/>
                        </a:spcAft>
                      </a:pPr>
                      <a:r>
                        <a:rPr lang="ru-RU" sz="16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Расчетный период реализации проекта</a:t>
                      </a:r>
                      <a:endParaRPr lang="ru-RU" sz="16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latin typeface="Cambria" panose="02040503050406030204" pitchFamily="18" charset="0"/>
                        </a:rPr>
                        <a:t>5 лет</a:t>
                      </a:r>
                      <a:endParaRPr lang="ru-RU" sz="1600" dirty="0">
                        <a:latin typeface="Cambria" panose="02040503050406030204" pitchFamily="18" charset="0"/>
                      </a:endParaRPr>
                    </a:p>
                  </a:txBody>
                  <a:tcPr anchor="ctr"/>
                </a:tc>
              </a:tr>
              <a:tr h="430108">
                <a:tc>
                  <a:txBody>
                    <a:bodyPr/>
                    <a:lstStyle/>
                    <a:p>
                      <a:pPr algn="l">
                        <a:lnSpc>
                          <a:spcPct val="107000"/>
                        </a:lnSpc>
                        <a:spcAft>
                          <a:spcPts val="1200"/>
                        </a:spcAft>
                      </a:pPr>
                      <a:r>
                        <a:rPr lang="ru-RU" sz="1600" dirty="0">
                          <a:effectLst/>
                          <a:latin typeface="Cambria" panose="02040503050406030204" pitchFamily="18" charset="0"/>
                        </a:rPr>
                        <a:t>Необходимый объем </a:t>
                      </a:r>
                      <a:r>
                        <a:rPr lang="ru-RU" sz="1600" dirty="0" smtClean="0">
                          <a:effectLst/>
                          <a:latin typeface="Cambria" panose="02040503050406030204" pitchFamily="18" charset="0"/>
                        </a:rPr>
                        <a:t>инвестиций</a:t>
                      </a:r>
                      <a:endParaRPr lang="ru-RU" sz="16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latin typeface="Cambria" panose="02040503050406030204" pitchFamily="18" charset="0"/>
                        </a:rPr>
                        <a:t>1 892 651</a:t>
                      </a:r>
                      <a:r>
                        <a:rPr lang="ru-RU" sz="1600" baseline="0" dirty="0" smtClean="0">
                          <a:latin typeface="Cambria" panose="02040503050406030204" pitchFamily="18" charset="0"/>
                        </a:rPr>
                        <a:t> </a:t>
                      </a:r>
                      <a:r>
                        <a:rPr lang="ru-RU" sz="1400" dirty="0" smtClean="0">
                          <a:latin typeface="Cambria" panose="02040503050406030204" pitchFamily="18" charset="0"/>
                        </a:rPr>
                        <a:t>₽</a:t>
                      </a:r>
                      <a:endParaRPr lang="ru-RU" sz="1400" dirty="0">
                        <a:solidFill>
                          <a:srgbClr val="FF0000"/>
                        </a:solidFill>
                        <a:latin typeface="Cambria" panose="02040503050406030204" pitchFamily="18" charset="0"/>
                      </a:endParaRPr>
                    </a:p>
                  </a:txBody>
                  <a:tcPr anchor="ctr"/>
                </a:tc>
              </a:tr>
              <a:tr h="465826">
                <a:tc>
                  <a:txBody>
                    <a:bodyPr/>
                    <a:lstStyle/>
                    <a:p>
                      <a:pPr algn="l">
                        <a:lnSpc>
                          <a:spcPct val="107000"/>
                        </a:lnSpc>
                        <a:spcAft>
                          <a:spcPts val="1200"/>
                        </a:spcAft>
                      </a:pPr>
                      <a:r>
                        <a:rPr lang="ru-RU" sz="1600" dirty="0" smtClean="0">
                          <a:effectLst/>
                          <a:latin typeface="Cambria" panose="02040503050406030204" pitchFamily="18" charset="0"/>
                        </a:rPr>
                        <a:t>Рентабельность производства</a:t>
                      </a:r>
                      <a:endParaRPr lang="ru-RU" sz="16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latin typeface="Cambria" panose="02040503050406030204" pitchFamily="18" charset="0"/>
                        </a:rPr>
                        <a:t>11 %</a:t>
                      </a:r>
                      <a:endParaRPr lang="ru-RU" sz="1600" dirty="0">
                        <a:latin typeface="Cambria" panose="02040503050406030204" pitchFamily="18" charset="0"/>
                      </a:endParaRPr>
                    </a:p>
                  </a:txBody>
                  <a:tcPr anchor="ctr"/>
                </a:tc>
              </a:tr>
              <a:tr h="490268">
                <a:tc>
                  <a:txBody>
                    <a:bodyPr/>
                    <a:lstStyle/>
                    <a:p>
                      <a:pPr algn="l">
                        <a:lnSpc>
                          <a:spcPct val="107000"/>
                        </a:lnSpc>
                        <a:spcAft>
                          <a:spcPts val="1200"/>
                        </a:spcAft>
                      </a:pPr>
                      <a:r>
                        <a:rPr lang="en-US" sz="1600" dirty="0" smtClean="0">
                          <a:effectLst/>
                          <a:latin typeface="Cambria" panose="02040503050406030204" pitchFamily="18" charset="0"/>
                        </a:rPr>
                        <a:t>NPV</a:t>
                      </a:r>
                      <a:r>
                        <a:rPr lang="ru-RU" sz="1600" dirty="0" smtClean="0">
                          <a:effectLst/>
                          <a:latin typeface="Cambria" panose="02040503050406030204" pitchFamily="18" charset="0"/>
                        </a:rPr>
                        <a:t> (чистый</a:t>
                      </a:r>
                      <a:r>
                        <a:rPr lang="ru-RU" sz="1600" baseline="0" dirty="0" smtClean="0">
                          <a:effectLst/>
                          <a:latin typeface="Cambria" panose="02040503050406030204" pitchFamily="18" charset="0"/>
                        </a:rPr>
                        <a:t> дисконтированный доход</a:t>
                      </a:r>
                      <a:r>
                        <a:rPr lang="ru-RU" sz="1600" dirty="0" smtClean="0">
                          <a:effectLst/>
                          <a:latin typeface="Cambria" panose="02040503050406030204" pitchFamily="18" charset="0"/>
                        </a:rPr>
                        <a:t>) </a:t>
                      </a:r>
                      <a:r>
                        <a:rPr lang="ru-RU" sz="1600" dirty="0">
                          <a:effectLst/>
                          <a:latin typeface="Cambria" panose="02040503050406030204" pitchFamily="18" charset="0"/>
                        </a:rPr>
                        <a:t>проекта</a:t>
                      </a:r>
                      <a:endParaRPr lang="ru-RU" sz="16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solidFill>
                            <a:schemeClr val="tx1"/>
                          </a:solidFill>
                          <a:latin typeface="Cambria" panose="02040503050406030204" pitchFamily="18" charset="0"/>
                        </a:rPr>
                        <a:t>1 783 493 </a:t>
                      </a:r>
                      <a:r>
                        <a:rPr lang="ru-RU" sz="1400" dirty="0" smtClean="0">
                          <a:solidFill>
                            <a:schemeClr val="tx1"/>
                          </a:solidFill>
                          <a:latin typeface="Cambria" panose="02040503050406030204" pitchFamily="18" charset="0"/>
                        </a:rPr>
                        <a:t>₽</a:t>
                      </a:r>
                      <a:endParaRPr lang="ru-RU" sz="1400" dirty="0">
                        <a:solidFill>
                          <a:schemeClr val="tx1"/>
                        </a:solidFill>
                        <a:latin typeface="Cambria" panose="02040503050406030204" pitchFamily="18" charset="0"/>
                      </a:endParaRPr>
                    </a:p>
                  </a:txBody>
                  <a:tcPr anchor="ctr"/>
                </a:tc>
              </a:tr>
              <a:tr h="370840">
                <a:tc>
                  <a:txBody>
                    <a:bodyPr/>
                    <a:lstStyle/>
                    <a:p>
                      <a:pPr algn="l">
                        <a:lnSpc>
                          <a:spcPct val="107000"/>
                        </a:lnSpc>
                        <a:spcAft>
                          <a:spcPts val="1200"/>
                        </a:spcAft>
                      </a:pPr>
                      <a:r>
                        <a:rPr lang="en-US" sz="1600" dirty="0" smtClean="0">
                          <a:effectLst/>
                          <a:latin typeface="Cambria" panose="02040503050406030204" pitchFamily="18" charset="0"/>
                        </a:rPr>
                        <a:t>ARR</a:t>
                      </a:r>
                      <a:r>
                        <a:rPr lang="ru-RU" sz="1600" dirty="0" smtClean="0">
                          <a:effectLst/>
                          <a:latin typeface="Cambria" panose="02040503050406030204" pitchFamily="18" charset="0"/>
                        </a:rPr>
                        <a:t> (коэффициент эффективности инвестиций) </a:t>
                      </a:r>
                      <a:r>
                        <a:rPr lang="ru-RU" sz="1600" dirty="0">
                          <a:effectLst/>
                          <a:latin typeface="Cambria" panose="02040503050406030204" pitchFamily="18" charset="0"/>
                        </a:rPr>
                        <a:t>проекта</a:t>
                      </a:r>
                      <a:endParaRPr lang="ru-RU" sz="16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solidFill>
                            <a:schemeClr val="tx1"/>
                          </a:solidFill>
                          <a:latin typeface="Cambria" panose="02040503050406030204" pitchFamily="18" charset="0"/>
                        </a:rPr>
                        <a:t>14 %</a:t>
                      </a:r>
                      <a:endParaRPr lang="ru-RU" sz="1600" dirty="0">
                        <a:solidFill>
                          <a:schemeClr val="tx1"/>
                        </a:solidFill>
                        <a:latin typeface="Cambria" panose="02040503050406030204" pitchFamily="18" charset="0"/>
                      </a:endParaRPr>
                    </a:p>
                  </a:txBody>
                  <a:tcPr anchor="ctr"/>
                </a:tc>
              </a:tr>
              <a:tr h="473885">
                <a:tc>
                  <a:txBody>
                    <a:bodyPr/>
                    <a:lstStyle/>
                    <a:p>
                      <a:pPr algn="l">
                        <a:lnSpc>
                          <a:spcPct val="107000"/>
                        </a:lnSpc>
                        <a:spcAft>
                          <a:spcPts val="1200"/>
                        </a:spcAft>
                      </a:pPr>
                      <a:r>
                        <a:rPr lang="en-US" sz="16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PI (</a:t>
                      </a:r>
                      <a:r>
                        <a:rPr lang="ru-RU" sz="16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индекс прибыльности</a:t>
                      </a:r>
                      <a:r>
                        <a:rPr lang="en-US" sz="16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a:t>
                      </a:r>
                      <a:r>
                        <a:rPr lang="ru-RU" sz="16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инвестиций)</a:t>
                      </a:r>
                      <a:endParaRPr lang="ru-RU" sz="16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solidFill>
                            <a:schemeClr val="tx1"/>
                          </a:solidFill>
                          <a:latin typeface="Cambria" panose="02040503050406030204" pitchFamily="18" charset="0"/>
                        </a:rPr>
                        <a:t>0,94 %</a:t>
                      </a:r>
                      <a:endParaRPr lang="ru-RU" sz="1600" dirty="0">
                        <a:solidFill>
                          <a:schemeClr val="tx1"/>
                        </a:solidFill>
                        <a:latin typeface="Cambria" panose="02040503050406030204" pitchFamily="18" charset="0"/>
                      </a:endParaRPr>
                    </a:p>
                  </a:txBody>
                  <a:tcPr anchor="ctr"/>
                </a:tc>
              </a:tr>
              <a:tr h="509445">
                <a:tc>
                  <a:txBody>
                    <a:bodyPr/>
                    <a:lstStyle/>
                    <a:p>
                      <a:pPr algn="l">
                        <a:lnSpc>
                          <a:spcPct val="107000"/>
                        </a:lnSpc>
                        <a:spcAft>
                          <a:spcPts val="1200"/>
                        </a:spcAft>
                      </a:pPr>
                      <a:r>
                        <a:rPr lang="en-US" sz="1600" dirty="0" smtClean="0">
                          <a:effectLst/>
                          <a:latin typeface="Cambria" panose="02040503050406030204" pitchFamily="18" charset="0"/>
                        </a:rPr>
                        <a:t>PP</a:t>
                      </a:r>
                      <a:r>
                        <a:rPr lang="ru-RU" sz="1600" dirty="0" smtClean="0">
                          <a:effectLst/>
                          <a:latin typeface="Cambria" panose="02040503050406030204" pitchFamily="18" charset="0"/>
                        </a:rPr>
                        <a:t> (срок окупаемости</a:t>
                      </a:r>
                      <a:r>
                        <a:rPr lang="ru-RU" sz="1600" baseline="0" dirty="0" smtClean="0">
                          <a:effectLst/>
                          <a:latin typeface="Cambria" panose="02040503050406030204" pitchFamily="18" charset="0"/>
                        </a:rPr>
                        <a:t> инвестиций</a:t>
                      </a:r>
                      <a:r>
                        <a:rPr lang="ru-RU" sz="1600" dirty="0" smtClean="0">
                          <a:effectLst/>
                          <a:latin typeface="Cambria" panose="02040503050406030204" pitchFamily="18" charset="0"/>
                        </a:rPr>
                        <a:t>) проекта, мес.</a:t>
                      </a:r>
                      <a:endParaRPr lang="ru-RU" sz="16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solidFill>
                            <a:schemeClr val="tx1"/>
                          </a:solidFill>
                          <a:latin typeface="Cambria" panose="02040503050406030204" pitchFamily="18" charset="0"/>
                        </a:rPr>
                        <a:t>29,82</a:t>
                      </a:r>
                      <a:endParaRPr lang="ru-RU" sz="1600" dirty="0">
                        <a:solidFill>
                          <a:schemeClr val="tx1"/>
                        </a:solidFill>
                        <a:latin typeface="Cambria" panose="02040503050406030204" pitchFamily="18" charset="0"/>
                      </a:endParaRPr>
                    </a:p>
                  </a:txBody>
                  <a:tcPr anchor="ctr"/>
                </a:tc>
              </a:tr>
              <a:tr h="370840">
                <a:tc>
                  <a:txBody>
                    <a:bodyPr/>
                    <a:lstStyle/>
                    <a:p>
                      <a:pPr marL="0" marR="0" indent="0" algn="l" defTabSz="914400" rtl="0" eaLnBrk="1" fontAlgn="auto" latinLnBrk="0" hangingPunct="1">
                        <a:lnSpc>
                          <a:spcPct val="107000"/>
                        </a:lnSpc>
                        <a:spcBef>
                          <a:spcPts val="0"/>
                        </a:spcBef>
                        <a:spcAft>
                          <a:spcPts val="1200"/>
                        </a:spcAft>
                        <a:buClrTx/>
                        <a:buSzTx/>
                        <a:buFontTx/>
                        <a:buNone/>
                        <a:tabLst/>
                        <a:defRPr/>
                      </a:pPr>
                      <a:r>
                        <a:rPr lang="en-US" sz="1600" dirty="0" smtClean="0">
                          <a:effectLst/>
                          <a:latin typeface="Cambria" panose="02040503050406030204" pitchFamily="18" charset="0"/>
                        </a:rPr>
                        <a:t>DPP</a:t>
                      </a:r>
                      <a:r>
                        <a:rPr lang="ru-RU" sz="1600" dirty="0" smtClean="0">
                          <a:effectLst/>
                          <a:latin typeface="Cambria" panose="02040503050406030204" pitchFamily="18" charset="0"/>
                        </a:rPr>
                        <a:t> (дисконтированный срок окупаемости</a:t>
                      </a:r>
                      <a:r>
                        <a:rPr lang="ru-RU" sz="1600" baseline="0" dirty="0" smtClean="0">
                          <a:effectLst/>
                          <a:latin typeface="Cambria" panose="02040503050406030204" pitchFamily="18" charset="0"/>
                        </a:rPr>
                        <a:t> инвестиций</a:t>
                      </a:r>
                      <a:r>
                        <a:rPr lang="ru-RU" sz="1600" dirty="0" smtClean="0">
                          <a:effectLst/>
                          <a:latin typeface="Cambria" panose="02040503050406030204" pitchFamily="18" charset="0"/>
                        </a:rPr>
                        <a:t>) проекта, мес.</a:t>
                      </a:r>
                      <a:endParaRPr lang="ru-RU" sz="1600" dirty="0" smtClean="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solidFill>
                            <a:schemeClr val="tx1"/>
                          </a:solidFill>
                          <a:latin typeface="Cambria" panose="02040503050406030204" pitchFamily="18" charset="0"/>
                        </a:rPr>
                        <a:t>37,12</a:t>
                      </a:r>
                      <a:endParaRPr lang="ru-RU" sz="1600" dirty="0">
                        <a:solidFill>
                          <a:schemeClr val="tx1"/>
                        </a:solidFill>
                        <a:latin typeface="Cambria" panose="02040503050406030204" pitchFamily="18" charset="0"/>
                      </a:endParaRPr>
                    </a:p>
                  </a:txBody>
                  <a:tcPr anchor="ctr"/>
                </a:tc>
              </a:tr>
              <a:tr h="518462">
                <a:tc>
                  <a:txBody>
                    <a:bodyPr/>
                    <a:lstStyle/>
                    <a:p>
                      <a:pPr algn="l">
                        <a:lnSpc>
                          <a:spcPct val="107000"/>
                        </a:lnSpc>
                        <a:spcAft>
                          <a:spcPts val="1200"/>
                        </a:spcAft>
                      </a:pPr>
                      <a:r>
                        <a:rPr lang="en-US" sz="16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IRR (</a:t>
                      </a:r>
                      <a:r>
                        <a:rPr lang="ru-RU" sz="16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внутренняя</a:t>
                      </a:r>
                      <a:r>
                        <a:rPr lang="ru-RU" sz="16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норма доходности инвестиций)</a:t>
                      </a:r>
                      <a:endParaRPr lang="ru-RU" sz="16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ru-RU" sz="1600" dirty="0" smtClean="0">
                          <a:solidFill>
                            <a:schemeClr val="tx1"/>
                          </a:solidFill>
                          <a:latin typeface="Cambria" panose="02040503050406030204" pitchFamily="18" charset="0"/>
                        </a:rPr>
                        <a:t>23 %</a:t>
                      </a:r>
                      <a:endParaRPr lang="ru-RU" sz="1600" dirty="0">
                        <a:solidFill>
                          <a:schemeClr val="tx1"/>
                        </a:solidFill>
                        <a:latin typeface="Cambria" panose="02040503050406030204" pitchFamily="18" charset="0"/>
                      </a:endParaRPr>
                    </a:p>
                  </a:txBody>
                  <a:tcPr anchor="ctr"/>
                </a:tc>
              </a:tr>
            </a:tbl>
          </a:graphicData>
        </a:graphic>
      </p:graphicFrame>
      <p:sp>
        <p:nvSpPr>
          <p:cNvPr id="5" name="Прямоугольник 4"/>
          <p:cNvSpPr/>
          <p:nvPr/>
        </p:nvSpPr>
        <p:spPr>
          <a:xfrm>
            <a:off x="5445664" y="432465"/>
            <a:ext cx="1300677" cy="461665"/>
          </a:xfrm>
          <a:prstGeom prst="rect">
            <a:avLst/>
          </a:prstGeom>
        </p:spPr>
        <p:txBody>
          <a:bodyPr wrap="none">
            <a:spAutoFit/>
          </a:bodyPr>
          <a:lstStyle/>
          <a:p>
            <a:pPr algn="ctr"/>
            <a:r>
              <a:rPr lang="uk-UA" sz="2400" b="1" dirty="0" smtClean="0">
                <a:solidFill>
                  <a:schemeClr val="accent1">
                    <a:lumMod val="75000"/>
                    <a:alpha val="80000"/>
                  </a:schemeClr>
                </a:solidFill>
                <a:latin typeface="Cambria" panose="02040503050406030204" pitchFamily="18" charset="0"/>
              </a:rPr>
              <a:t>Резюме</a:t>
            </a:r>
            <a:endParaRPr lang="uk-UA" sz="2400" b="1" dirty="0">
              <a:solidFill>
                <a:schemeClr val="accent1">
                  <a:lumMod val="75000"/>
                  <a:alpha val="80000"/>
                </a:schemeClr>
              </a:solidFill>
              <a:latin typeface="Cambria" panose="020405030504060302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
        <p:nvSpPr>
          <p:cNvPr id="7" name="Нижний колонтитул 1"/>
          <p:cNvSpPr>
            <a:spLocks noGrp="1"/>
          </p:cNvSpPr>
          <p:nvPr>
            <p:ph type="ftr" sz="quarter" idx="11"/>
          </p:nvPr>
        </p:nvSpPr>
        <p:spPr>
          <a:xfrm>
            <a:off x="4038600" y="6356350"/>
            <a:ext cx="4114800" cy="365125"/>
          </a:xfrm>
        </p:spPr>
        <p:txBody>
          <a:bodyPr/>
          <a:lstStyle/>
          <a:p>
            <a:r>
              <a:rPr lang="ru-RU" dirty="0" smtClean="0">
                <a:latin typeface="Cambria" panose="02040503050406030204" pitchFamily="18" charset="0"/>
              </a:rPr>
              <a:t>Фонд по привлечению инвестиций и развитию предпринимательства Ненецкого автономного округа</a:t>
            </a:r>
            <a:endParaRPr lang="ru-RU" dirty="0">
              <a:latin typeface="Cambria" panose="02040503050406030204" pitchFamily="18" charset="0"/>
            </a:endParaRPr>
          </a:p>
        </p:txBody>
      </p:sp>
    </p:spTree>
    <p:extLst>
      <p:ext uri="{BB962C8B-B14F-4D97-AF65-F5344CB8AC3E}">
        <p14:creationId xmlns:p14="http://schemas.microsoft.com/office/powerpoint/2010/main" val="37757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82185" y="258792"/>
            <a:ext cx="6624314" cy="461665"/>
          </a:xfrm>
          <a:prstGeom prst="rect">
            <a:avLst/>
          </a:prstGeom>
        </p:spPr>
        <p:txBody>
          <a:bodyPr wrap="none">
            <a:spAutoFit/>
          </a:bodyPr>
          <a:lstStyle/>
          <a:p>
            <a:pPr algn="ctr"/>
            <a:r>
              <a:rPr lang="ru-RU" sz="2400" b="1" dirty="0" smtClean="0">
                <a:solidFill>
                  <a:schemeClr val="accent1">
                    <a:lumMod val="75000"/>
                    <a:alpha val="80000"/>
                  </a:schemeClr>
                </a:solidFill>
                <a:latin typeface="Cambria" panose="02040503050406030204" pitchFamily="18" charset="0"/>
              </a:rPr>
              <a:t>Варианты переработки рыбной продукции</a:t>
            </a:r>
            <a:endParaRPr lang="ru-RU" sz="2400" b="1" dirty="0">
              <a:solidFill>
                <a:schemeClr val="accent1">
                  <a:lumMod val="75000"/>
                  <a:alpha val="80000"/>
                </a:schemeClr>
              </a:solidFill>
              <a:latin typeface="Cambria" panose="02040503050406030204" pitchFamily="18" charset="0"/>
            </a:endParaRPr>
          </a:p>
        </p:txBody>
      </p:sp>
      <p:sp>
        <p:nvSpPr>
          <p:cNvPr id="5" name="Прямоугольник 4"/>
          <p:cNvSpPr/>
          <p:nvPr/>
        </p:nvSpPr>
        <p:spPr>
          <a:xfrm>
            <a:off x="1134669" y="3449407"/>
            <a:ext cx="9677674" cy="338554"/>
          </a:xfrm>
          <a:prstGeom prst="rect">
            <a:avLst/>
          </a:prstGeom>
        </p:spPr>
        <p:txBody>
          <a:bodyPr wrap="square">
            <a:spAutoFit/>
          </a:bodyPr>
          <a:lstStyle/>
          <a:p>
            <a:pPr lvl="1"/>
            <a:r>
              <a:rPr lang="ru-RU" sz="1600" b="1" i="0" dirty="0" smtClean="0">
                <a:solidFill>
                  <a:srgbClr val="000000"/>
                </a:solidFill>
                <a:effectLst/>
                <a:latin typeface="Cambria" panose="02040503050406030204" pitchFamily="18" charset="0"/>
              </a:rPr>
              <a:t>Проект предусматривает следующие этапы производства:</a:t>
            </a:r>
          </a:p>
        </p:txBody>
      </p:sp>
      <p:sp>
        <p:nvSpPr>
          <p:cNvPr id="2" name="Прямоугольник 1"/>
          <p:cNvSpPr/>
          <p:nvPr/>
        </p:nvSpPr>
        <p:spPr>
          <a:xfrm>
            <a:off x="1134669" y="954112"/>
            <a:ext cx="9169400" cy="2212913"/>
          </a:xfrm>
          <a:prstGeom prst="rect">
            <a:avLst/>
          </a:prstGeom>
        </p:spPr>
        <p:txBody>
          <a:bodyPr wrap="square">
            <a:spAutoFit/>
          </a:bodyPr>
          <a:lstStyle/>
          <a:p>
            <a:pPr marL="0" lvl="1" indent="457200">
              <a:spcAft>
                <a:spcPts val="600"/>
              </a:spcAft>
            </a:pPr>
            <a:r>
              <a:rPr lang="ru-RU" sz="1600" dirty="0">
                <a:solidFill>
                  <a:srgbClr val="000000"/>
                </a:solidFill>
                <a:latin typeface="Cambria" panose="02040503050406030204" pitchFamily="18" charset="0"/>
              </a:rPr>
              <a:t>Есть несколько наиболее популярных вариантов переработки рыбной продукции, таких как</a:t>
            </a:r>
            <a:r>
              <a:rPr lang="ru-RU" sz="1600" dirty="0" smtClean="0">
                <a:solidFill>
                  <a:srgbClr val="000000"/>
                </a:solidFill>
                <a:latin typeface="Cambria" panose="02040503050406030204" pitchFamily="18" charset="0"/>
              </a:rPr>
              <a:t>:</a:t>
            </a:r>
          </a:p>
          <a:p>
            <a:pPr marL="627063" lvl="1" indent="177800">
              <a:buFontTx/>
              <a:buChar char="-"/>
            </a:pPr>
            <a:r>
              <a:rPr lang="ru-RU" sz="1600" dirty="0" smtClean="0">
                <a:solidFill>
                  <a:srgbClr val="000000"/>
                </a:solidFill>
                <a:latin typeface="Cambria" panose="02040503050406030204" pitchFamily="18" charset="0"/>
              </a:rPr>
              <a:t> Засолка.</a:t>
            </a:r>
            <a:endParaRPr lang="ru-RU" sz="1600" dirty="0">
              <a:solidFill>
                <a:srgbClr val="000000"/>
              </a:solidFill>
              <a:latin typeface="Cambria" panose="02040503050406030204" pitchFamily="18" charset="0"/>
            </a:endParaRPr>
          </a:p>
          <a:p>
            <a:pPr marL="627063" lvl="1" indent="177800">
              <a:buFontTx/>
              <a:buChar char="-"/>
            </a:pPr>
            <a:r>
              <a:rPr lang="ru-RU" sz="1600" dirty="0">
                <a:solidFill>
                  <a:srgbClr val="000000"/>
                </a:solidFill>
                <a:latin typeface="Cambria" panose="02040503050406030204" pitchFamily="18" charset="0"/>
              </a:rPr>
              <a:t> </a:t>
            </a:r>
            <a:r>
              <a:rPr lang="ru-RU" sz="1600" dirty="0" smtClean="0">
                <a:solidFill>
                  <a:srgbClr val="000000"/>
                </a:solidFill>
                <a:latin typeface="Cambria" panose="02040503050406030204" pitchFamily="18" charset="0"/>
              </a:rPr>
              <a:t>Копчение.</a:t>
            </a:r>
            <a:endParaRPr lang="ru-RU" sz="1600" dirty="0">
              <a:solidFill>
                <a:srgbClr val="000000"/>
              </a:solidFill>
              <a:latin typeface="Cambria" panose="02040503050406030204" pitchFamily="18" charset="0"/>
            </a:endParaRPr>
          </a:p>
          <a:p>
            <a:pPr marL="627063" lvl="1" indent="177800">
              <a:buFontTx/>
              <a:buChar char="-"/>
            </a:pPr>
            <a:r>
              <a:rPr lang="ru-RU" sz="1600" dirty="0">
                <a:solidFill>
                  <a:srgbClr val="000000"/>
                </a:solidFill>
                <a:latin typeface="Cambria" panose="02040503050406030204" pitchFamily="18" charset="0"/>
              </a:rPr>
              <a:t> Изготовление фарша и </a:t>
            </a:r>
            <a:r>
              <a:rPr lang="ru-RU" sz="1600" dirty="0" smtClean="0">
                <a:solidFill>
                  <a:srgbClr val="000000"/>
                </a:solidFill>
                <a:latin typeface="Cambria" panose="02040503050406030204" pitchFamily="18" charset="0"/>
              </a:rPr>
              <a:t>филе.</a:t>
            </a:r>
            <a:endParaRPr lang="ru-RU" sz="1600" dirty="0">
              <a:solidFill>
                <a:srgbClr val="000000"/>
              </a:solidFill>
              <a:latin typeface="Cambria" panose="02040503050406030204" pitchFamily="18" charset="0"/>
            </a:endParaRPr>
          </a:p>
          <a:p>
            <a:pPr marL="627063" lvl="1" indent="177800">
              <a:buFontTx/>
              <a:buChar char="-"/>
            </a:pPr>
            <a:r>
              <a:rPr lang="ru-RU" sz="1600" dirty="0">
                <a:solidFill>
                  <a:srgbClr val="000000"/>
                </a:solidFill>
                <a:latin typeface="Cambria" panose="02040503050406030204" pitchFamily="18" charset="0"/>
              </a:rPr>
              <a:t> Сушение, </a:t>
            </a:r>
            <a:r>
              <a:rPr lang="ru-RU" sz="1600" dirty="0" smtClean="0">
                <a:solidFill>
                  <a:srgbClr val="000000"/>
                </a:solidFill>
                <a:latin typeface="Cambria" panose="02040503050406030204" pitchFamily="18" charset="0"/>
              </a:rPr>
              <a:t>вяление.</a:t>
            </a:r>
            <a:endParaRPr lang="ru-RU" sz="1600" dirty="0">
              <a:solidFill>
                <a:srgbClr val="000000"/>
              </a:solidFill>
              <a:latin typeface="Cambria" panose="02040503050406030204" pitchFamily="18" charset="0"/>
            </a:endParaRPr>
          </a:p>
          <a:p>
            <a:pPr marL="627063" lvl="1" indent="177800">
              <a:buFontTx/>
              <a:buChar char="-"/>
            </a:pPr>
            <a:r>
              <a:rPr lang="ru-RU" sz="1600" dirty="0">
                <a:solidFill>
                  <a:srgbClr val="000000"/>
                </a:solidFill>
                <a:latin typeface="Cambria" panose="02040503050406030204" pitchFamily="18" charset="0"/>
              </a:rPr>
              <a:t> Изготовление пресервов и консервация </a:t>
            </a:r>
            <a:r>
              <a:rPr lang="ru-RU" sz="1600" dirty="0" smtClean="0">
                <a:solidFill>
                  <a:srgbClr val="000000"/>
                </a:solidFill>
                <a:latin typeface="Cambria" panose="02040503050406030204" pitchFamily="18" charset="0"/>
              </a:rPr>
              <a:t>продукции.</a:t>
            </a:r>
          </a:p>
          <a:p>
            <a:pPr marL="0" lvl="1" indent="457200">
              <a:lnSpc>
                <a:spcPct val="130000"/>
              </a:lnSpc>
            </a:pPr>
            <a:r>
              <a:rPr lang="ru-RU" sz="1600" dirty="0" smtClean="0">
                <a:solidFill>
                  <a:srgbClr val="000000"/>
                </a:solidFill>
                <a:latin typeface="Cambria" panose="02040503050406030204" pitchFamily="18" charset="0"/>
              </a:rPr>
              <a:t>В данном проекте рассмотрен вариант с копчением рыбной продукции.</a:t>
            </a:r>
            <a:endParaRPr lang="ru-RU" sz="1600" dirty="0">
              <a:solidFill>
                <a:srgbClr val="000000"/>
              </a:solidFill>
              <a:latin typeface="Cambria" panose="02040503050406030204" pitchFamily="18" charset="0"/>
            </a:endParaRPr>
          </a:p>
        </p:txBody>
      </p:sp>
      <p:sp>
        <p:nvSpPr>
          <p:cNvPr id="3" name="TextBox 2"/>
          <p:cNvSpPr txBox="1"/>
          <p:nvPr/>
        </p:nvSpPr>
        <p:spPr>
          <a:xfrm>
            <a:off x="728338" y="4068300"/>
            <a:ext cx="2903931" cy="1200329"/>
          </a:xfrm>
          <a:prstGeom prst="rect">
            <a:avLst/>
          </a:prstGeom>
          <a:noFill/>
          <a:ln>
            <a:solidFill>
              <a:schemeClr val="tx1"/>
            </a:solidFill>
          </a:ln>
        </p:spPr>
        <p:txBody>
          <a:bodyPr wrap="square" rtlCol="0">
            <a:spAutoFit/>
          </a:bodyPr>
          <a:lstStyle/>
          <a:p>
            <a:pPr algn="ctr"/>
            <a:endParaRPr lang="ru-RU" sz="900" dirty="0" smtClean="0">
              <a:latin typeface="Cambria" panose="02040503050406030204" pitchFamily="18" charset="0"/>
            </a:endParaRPr>
          </a:p>
          <a:p>
            <a:pPr algn="ctr"/>
            <a:r>
              <a:rPr lang="ru-RU" dirty="0" smtClean="0">
                <a:latin typeface="Cambria" panose="02040503050406030204" pitchFamily="18" charset="0"/>
              </a:rPr>
              <a:t>Приобретение сырья у рыболовов населенного пункта</a:t>
            </a:r>
          </a:p>
          <a:p>
            <a:pPr algn="ctr"/>
            <a:endParaRPr lang="ru-RU" sz="900" dirty="0">
              <a:latin typeface="Cambria" panose="02040503050406030204" pitchFamily="18" charset="0"/>
            </a:endParaRPr>
          </a:p>
        </p:txBody>
      </p:sp>
      <p:sp>
        <p:nvSpPr>
          <p:cNvPr id="6" name="TextBox 5"/>
          <p:cNvSpPr txBox="1"/>
          <p:nvPr/>
        </p:nvSpPr>
        <p:spPr>
          <a:xfrm>
            <a:off x="4450403" y="4068300"/>
            <a:ext cx="2903931" cy="1200329"/>
          </a:xfrm>
          <a:prstGeom prst="rect">
            <a:avLst/>
          </a:prstGeom>
          <a:noFill/>
          <a:ln>
            <a:solidFill>
              <a:schemeClr val="tx1"/>
            </a:solidFill>
          </a:ln>
        </p:spPr>
        <p:txBody>
          <a:bodyPr wrap="square" rtlCol="0">
            <a:spAutoFit/>
          </a:bodyPr>
          <a:lstStyle/>
          <a:p>
            <a:pPr algn="ctr"/>
            <a:endParaRPr lang="ru-RU" dirty="0" smtClean="0">
              <a:latin typeface="Cambria" panose="02040503050406030204" pitchFamily="18" charset="0"/>
            </a:endParaRPr>
          </a:p>
          <a:p>
            <a:pPr algn="ctr"/>
            <a:r>
              <a:rPr lang="ru-RU" dirty="0" smtClean="0">
                <a:latin typeface="Cambria" panose="02040503050406030204" pitchFamily="18" charset="0"/>
              </a:rPr>
              <a:t>Переработка</a:t>
            </a:r>
          </a:p>
          <a:p>
            <a:pPr algn="ctr"/>
            <a:r>
              <a:rPr lang="ru-RU" dirty="0" smtClean="0">
                <a:latin typeface="Cambria" panose="02040503050406030204" pitchFamily="18" charset="0"/>
              </a:rPr>
              <a:t>рыбной продукции</a:t>
            </a:r>
          </a:p>
          <a:p>
            <a:pPr algn="ctr"/>
            <a:r>
              <a:rPr lang="ru-RU" dirty="0" smtClean="0">
                <a:latin typeface="Cambria" panose="02040503050406030204" pitchFamily="18" charset="0"/>
              </a:rPr>
              <a:t> </a:t>
            </a:r>
          </a:p>
        </p:txBody>
      </p:sp>
      <p:sp>
        <p:nvSpPr>
          <p:cNvPr id="7" name="TextBox 6"/>
          <p:cNvSpPr txBox="1"/>
          <p:nvPr/>
        </p:nvSpPr>
        <p:spPr>
          <a:xfrm>
            <a:off x="7963748" y="4068300"/>
            <a:ext cx="3991185" cy="1200329"/>
          </a:xfrm>
          <a:prstGeom prst="rect">
            <a:avLst/>
          </a:prstGeom>
          <a:noFill/>
          <a:ln>
            <a:solidFill>
              <a:schemeClr val="tx1"/>
            </a:solidFill>
          </a:ln>
        </p:spPr>
        <p:txBody>
          <a:bodyPr wrap="square" rtlCol="0">
            <a:spAutoFit/>
          </a:bodyPr>
          <a:lstStyle/>
          <a:p>
            <a:pPr algn="ctr"/>
            <a:r>
              <a:rPr lang="ru-RU" dirty="0" smtClean="0">
                <a:latin typeface="Cambria" panose="02040503050406030204" pitchFamily="18" charset="0"/>
              </a:rPr>
              <a:t>Реализация готовой </a:t>
            </a:r>
          </a:p>
          <a:p>
            <a:pPr algn="ctr"/>
            <a:r>
              <a:rPr lang="ru-RU" dirty="0" smtClean="0">
                <a:latin typeface="Cambria" panose="02040503050406030204" pitchFamily="18" charset="0"/>
              </a:rPr>
              <a:t>продукции среди местного населения и других населенных пунктах</a:t>
            </a:r>
            <a:endParaRPr lang="ru-RU" dirty="0">
              <a:latin typeface="Cambria" panose="02040503050406030204" pitchFamily="18" charset="0"/>
            </a:endParaRPr>
          </a:p>
        </p:txBody>
      </p:sp>
      <p:sp>
        <p:nvSpPr>
          <p:cNvPr id="8" name="Стрелка вправо 7"/>
          <p:cNvSpPr/>
          <p:nvPr/>
        </p:nvSpPr>
        <p:spPr>
          <a:xfrm>
            <a:off x="3840989" y="4549928"/>
            <a:ext cx="417441" cy="237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9" name="Стрелка вправо 8"/>
          <p:cNvSpPr/>
          <p:nvPr/>
        </p:nvSpPr>
        <p:spPr>
          <a:xfrm>
            <a:off x="7450320" y="4549927"/>
            <a:ext cx="417441" cy="237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Tree>
    <p:extLst>
      <p:ext uri="{BB962C8B-B14F-4D97-AF65-F5344CB8AC3E}">
        <p14:creationId xmlns:p14="http://schemas.microsoft.com/office/powerpoint/2010/main" val="60876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
        <p:nvSpPr>
          <p:cNvPr id="3" name="Нижний колонтитул 2"/>
          <p:cNvSpPr>
            <a:spLocks noGrp="1"/>
          </p:cNvSpPr>
          <p:nvPr>
            <p:ph type="ftr" sz="quarter" idx="11"/>
          </p:nvPr>
        </p:nvSpPr>
        <p:spPr>
          <a:xfrm>
            <a:off x="4038600" y="6112931"/>
            <a:ext cx="4114800" cy="491067"/>
          </a:xfrm>
        </p:spPr>
        <p:txBody>
          <a:bodyPr/>
          <a:lstStyle/>
          <a:p>
            <a:r>
              <a:rPr lang="ru-RU" dirty="0" smtClean="0">
                <a:latin typeface="Cambria" panose="02040503050406030204" pitchFamily="18" charset="0"/>
              </a:rPr>
              <a:t>Фонд поддержки предпринимательства и предоставления гарантий Ненецкого автономного округа</a:t>
            </a:r>
          </a:p>
        </p:txBody>
      </p:sp>
      <p:sp>
        <p:nvSpPr>
          <p:cNvPr id="7" name="Прямоугольник 6"/>
          <p:cNvSpPr/>
          <p:nvPr/>
        </p:nvSpPr>
        <p:spPr>
          <a:xfrm>
            <a:off x="4130653" y="258792"/>
            <a:ext cx="3927358" cy="830997"/>
          </a:xfrm>
          <a:prstGeom prst="rect">
            <a:avLst/>
          </a:prstGeom>
        </p:spPr>
        <p:txBody>
          <a:bodyPr wrap="none">
            <a:spAutoFit/>
          </a:bodyPr>
          <a:lstStyle/>
          <a:p>
            <a:pPr algn="ctr"/>
            <a:r>
              <a:rPr lang="ru-RU" sz="2400" b="1" dirty="0" smtClean="0">
                <a:solidFill>
                  <a:schemeClr val="accent1">
                    <a:lumMod val="75000"/>
                    <a:alpha val="80000"/>
                  </a:schemeClr>
                </a:solidFill>
                <a:latin typeface="Cambria" panose="02040503050406030204" pitchFamily="18" charset="0"/>
              </a:rPr>
              <a:t>Этапы организации цеха </a:t>
            </a:r>
          </a:p>
          <a:p>
            <a:pPr algn="ctr"/>
            <a:r>
              <a:rPr lang="ru-RU" sz="2400" b="1" dirty="0" smtClean="0">
                <a:solidFill>
                  <a:schemeClr val="accent1">
                    <a:lumMod val="75000"/>
                    <a:alpha val="80000"/>
                  </a:schemeClr>
                </a:solidFill>
                <a:latin typeface="Cambria" panose="02040503050406030204" pitchFamily="18" charset="0"/>
              </a:rPr>
              <a:t>по переработке рыбы</a:t>
            </a:r>
            <a:endParaRPr lang="ru-RU" sz="2400" b="1" dirty="0">
              <a:solidFill>
                <a:schemeClr val="accent1">
                  <a:lumMod val="75000"/>
                  <a:alpha val="80000"/>
                </a:schemeClr>
              </a:solidFill>
              <a:latin typeface="Cambria" panose="02040503050406030204" pitchFamily="18" charset="0"/>
            </a:endParaRPr>
          </a:p>
        </p:txBody>
      </p:sp>
      <p:sp>
        <p:nvSpPr>
          <p:cNvPr id="8" name="TextBox 7"/>
          <p:cNvSpPr txBox="1"/>
          <p:nvPr/>
        </p:nvSpPr>
        <p:spPr>
          <a:xfrm>
            <a:off x="650793" y="1385474"/>
            <a:ext cx="3361268" cy="1862048"/>
          </a:xfrm>
          <a:prstGeom prst="rect">
            <a:avLst/>
          </a:prstGeom>
          <a:noFill/>
          <a:ln>
            <a:noFill/>
          </a:ln>
        </p:spPr>
        <p:txBody>
          <a:bodyPr wrap="square" rtlCol="0">
            <a:spAutoFit/>
          </a:bodyPr>
          <a:lstStyle/>
          <a:p>
            <a:pPr algn="ctr">
              <a:spcBef>
                <a:spcPts val="600"/>
              </a:spcBef>
            </a:pPr>
            <a:r>
              <a:rPr lang="ru-RU" b="1" dirty="0" smtClean="0">
                <a:latin typeface="Cambria" panose="02040503050406030204" pitchFamily="18" charset="0"/>
              </a:rPr>
              <a:t>1. Анализ рынка</a:t>
            </a:r>
          </a:p>
          <a:p>
            <a:pPr algn="just">
              <a:spcBef>
                <a:spcPts val="600"/>
              </a:spcBef>
              <a:tabLst>
                <a:tab pos="449263" algn="l"/>
              </a:tabLst>
            </a:pPr>
            <a:r>
              <a:rPr lang="ru-RU" sz="1400" dirty="0" smtClean="0">
                <a:latin typeface="Cambria" panose="02040503050406030204" pitchFamily="18" charset="0"/>
              </a:rPr>
              <a:t>	</a:t>
            </a:r>
            <a:r>
              <a:rPr lang="ru-RU" sz="1300" dirty="0" smtClean="0">
                <a:latin typeface="Cambria" panose="02040503050406030204" pitchFamily="18" charset="0"/>
              </a:rPr>
              <a:t>Для </a:t>
            </a:r>
            <a:r>
              <a:rPr lang="ru-RU" sz="1300" dirty="0">
                <a:latin typeface="Cambria" panose="02040503050406030204" pitchFamily="18" charset="0"/>
              </a:rPr>
              <a:t>начала следует детально изучить спрос на вашем рынке (местном или региональном). Какой продукции не хватает, на какую завышены цены. Следует выбирать производство тех видов продукции, которую можно изготовить из сырья местного промысла</a:t>
            </a:r>
            <a:r>
              <a:rPr lang="ru-RU" sz="1300" dirty="0" smtClean="0">
                <a:latin typeface="Cambria" panose="02040503050406030204" pitchFamily="18" charset="0"/>
              </a:rPr>
              <a:t>.</a:t>
            </a:r>
          </a:p>
        </p:txBody>
      </p:sp>
      <p:sp>
        <p:nvSpPr>
          <p:cNvPr id="11" name="TextBox 10"/>
          <p:cNvSpPr txBox="1"/>
          <p:nvPr/>
        </p:nvSpPr>
        <p:spPr>
          <a:xfrm>
            <a:off x="4417932" y="1385474"/>
            <a:ext cx="3352800" cy="1661993"/>
          </a:xfrm>
          <a:prstGeom prst="rect">
            <a:avLst/>
          </a:prstGeom>
          <a:noFill/>
          <a:ln>
            <a:noFill/>
          </a:ln>
        </p:spPr>
        <p:txBody>
          <a:bodyPr wrap="square" rtlCol="0">
            <a:spAutoFit/>
          </a:bodyPr>
          <a:lstStyle/>
          <a:p>
            <a:pPr algn="ctr">
              <a:spcBef>
                <a:spcPts val="600"/>
              </a:spcBef>
            </a:pPr>
            <a:r>
              <a:rPr lang="ru-RU" b="1" dirty="0" smtClean="0">
                <a:latin typeface="Cambria" panose="02040503050406030204" pitchFamily="18" charset="0"/>
              </a:rPr>
              <a:t>2. Выбор помещения</a:t>
            </a:r>
          </a:p>
          <a:p>
            <a:pPr algn="just">
              <a:spcBef>
                <a:spcPts val="600"/>
              </a:spcBef>
              <a:tabLst>
                <a:tab pos="449263" algn="l"/>
              </a:tabLst>
            </a:pPr>
            <a:r>
              <a:rPr lang="ru-RU" sz="1400" dirty="0" smtClean="0">
                <a:latin typeface="Cambria" panose="02040503050406030204" pitchFamily="18" charset="0"/>
              </a:rPr>
              <a:t>	</a:t>
            </a:r>
            <a:r>
              <a:rPr lang="ru-RU" sz="1300" dirty="0">
                <a:latin typeface="Cambria" panose="02040503050406030204" pitchFamily="18" charset="0"/>
              </a:rPr>
              <a:t>Для организации коптильни потребуется помещение площадью от 70 </a:t>
            </a:r>
            <a:r>
              <a:rPr lang="ru-RU" sz="1300" dirty="0" smtClean="0">
                <a:latin typeface="Cambria" panose="02040503050406030204" pitchFamily="18" charset="0"/>
              </a:rPr>
              <a:t>м2. При </a:t>
            </a:r>
            <a:r>
              <a:rPr lang="ru-RU" sz="1300" dirty="0">
                <a:latin typeface="Cambria" panose="02040503050406030204" pitchFamily="18" charset="0"/>
              </a:rPr>
              <a:t>поиске помещения прежде всего нужно исходить из требований СЭС и норм СанПиН, которые предъявляются к подобного рода объектам</a:t>
            </a:r>
            <a:r>
              <a:rPr lang="ru-RU" sz="1300" dirty="0" smtClean="0">
                <a:latin typeface="Cambria" panose="02040503050406030204" pitchFamily="18" charset="0"/>
              </a:rPr>
              <a:t>.</a:t>
            </a:r>
          </a:p>
        </p:txBody>
      </p:sp>
      <p:sp>
        <p:nvSpPr>
          <p:cNvPr id="12" name="TextBox 11"/>
          <p:cNvSpPr txBox="1"/>
          <p:nvPr/>
        </p:nvSpPr>
        <p:spPr>
          <a:xfrm>
            <a:off x="8160817" y="1386978"/>
            <a:ext cx="3352800" cy="1631216"/>
          </a:xfrm>
          <a:prstGeom prst="rect">
            <a:avLst/>
          </a:prstGeom>
          <a:noFill/>
          <a:ln>
            <a:noFill/>
          </a:ln>
        </p:spPr>
        <p:txBody>
          <a:bodyPr wrap="square" rtlCol="0">
            <a:spAutoFit/>
          </a:bodyPr>
          <a:lstStyle/>
          <a:p>
            <a:pPr algn="ctr">
              <a:spcBef>
                <a:spcPts val="600"/>
              </a:spcBef>
            </a:pPr>
            <a:r>
              <a:rPr lang="ru-RU" b="1" dirty="0" smtClean="0">
                <a:latin typeface="Cambria" panose="02040503050406030204" pitchFamily="18" charset="0"/>
              </a:rPr>
              <a:t>3. Приобретение оборудования</a:t>
            </a:r>
          </a:p>
          <a:p>
            <a:pPr algn="just">
              <a:spcBef>
                <a:spcPts val="600"/>
              </a:spcBef>
              <a:tabLst>
                <a:tab pos="449263" algn="l"/>
              </a:tabLst>
            </a:pPr>
            <a:r>
              <a:rPr lang="ru-RU" sz="1400" dirty="0" smtClean="0">
                <a:latin typeface="Cambria" panose="02040503050406030204" pitchFamily="18" charset="0"/>
              </a:rPr>
              <a:t>	</a:t>
            </a:r>
            <a:r>
              <a:rPr lang="ru-RU" sz="1300" dirty="0" smtClean="0">
                <a:latin typeface="Cambria" panose="02040503050406030204" pitchFamily="18" charset="0"/>
              </a:rPr>
              <a:t>Комплектация зависит </a:t>
            </a:r>
            <a:r>
              <a:rPr lang="ru-RU" sz="1300" dirty="0">
                <a:latin typeface="Cambria" panose="02040503050406030204" pitchFamily="18" charset="0"/>
              </a:rPr>
              <a:t>от того ассортимента и объема, который планируется производить. </a:t>
            </a:r>
            <a:endParaRPr lang="ru-RU" sz="1400" dirty="0">
              <a:latin typeface="Cambria" panose="02040503050406030204" pitchFamily="18" charset="0"/>
            </a:endParaRPr>
          </a:p>
          <a:p>
            <a:pPr algn="just">
              <a:spcBef>
                <a:spcPts val="600"/>
              </a:spcBef>
              <a:tabLst>
                <a:tab pos="449263" algn="l"/>
              </a:tabLst>
            </a:pPr>
            <a:endParaRPr lang="ru-RU" sz="1400" dirty="0" smtClean="0">
              <a:latin typeface="Cambria" panose="02040503050406030204" pitchFamily="18" charset="0"/>
            </a:endParaRPr>
          </a:p>
        </p:txBody>
      </p:sp>
      <p:sp>
        <p:nvSpPr>
          <p:cNvPr id="13" name="TextBox 12"/>
          <p:cNvSpPr txBox="1"/>
          <p:nvPr/>
        </p:nvSpPr>
        <p:spPr>
          <a:xfrm>
            <a:off x="6301213" y="3893139"/>
            <a:ext cx="3352800" cy="1661993"/>
          </a:xfrm>
          <a:prstGeom prst="rect">
            <a:avLst/>
          </a:prstGeom>
          <a:noFill/>
          <a:ln>
            <a:noFill/>
          </a:ln>
        </p:spPr>
        <p:txBody>
          <a:bodyPr wrap="square" rtlCol="0">
            <a:spAutoFit/>
          </a:bodyPr>
          <a:lstStyle/>
          <a:p>
            <a:pPr algn="ctr">
              <a:spcBef>
                <a:spcPts val="600"/>
              </a:spcBef>
            </a:pPr>
            <a:r>
              <a:rPr lang="ru-RU" b="1" dirty="0" smtClean="0">
                <a:latin typeface="Cambria" panose="02040503050406030204" pitchFamily="18" charset="0"/>
              </a:rPr>
              <a:t>4. Подбор персонала</a:t>
            </a:r>
          </a:p>
          <a:p>
            <a:pPr algn="just">
              <a:spcBef>
                <a:spcPts val="600"/>
              </a:spcBef>
              <a:tabLst>
                <a:tab pos="449263" algn="l"/>
              </a:tabLst>
            </a:pPr>
            <a:r>
              <a:rPr lang="ru-RU" sz="1400" dirty="0" smtClean="0">
                <a:latin typeface="Cambria" panose="02040503050406030204" pitchFamily="18" charset="0"/>
              </a:rPr>
              <a:t>	</a:t>
            </a:r>
            <a:r>
              <a:rPr lang="ru-RU" sz="1300" dirty="0" smtClean="0">
                <a:latin typeface="Cambria" panose="02040503050406030204" pitchFamily="18" charset="0"/>
              </a:rPr>
              <a:t>Цеху переработки рыбы в </a:t>
            </a:r>
            <a:r>
              <a:rPr lang="ru-RU" sz="1300" dirty="0">
                <a:latin typeface="Cambria" panose="02040503050406030204" pitchFamily="18" charset="0"/>
              </a:rPr>
              <a:t>зависимости от объемов производства могут потребоваться технолог, рабочие коптильного цеха, менеджер по продажам, </a:t>
            </a:r>
            <a:r>
              <a:rPr lang="ru-RU" sz="1300" dirty="0" smtClean="0">
                <a:latin typeface="Cambria" panose="02040503050406030204" pitchFamily="18" charset="0"/>
              </a:rPr>
              <a:t>разнорабочие, </a:t>
            </a:r>
            <a:r>
              <a:rPr lang="ru-RU" sz="1300" dirty="0">
                <a:latin typeface="Cambria" panose="02040503050406030204" pitchFamily="18" charset="0"/>
              </a:rPr>
              <a:t>бухгалтер (можно на правах аутсорсинга).</a:t>
            </a:r>
            <a:endParaRPr lang="ru-RU" sz="1300" dirty="0" smtClean="0">
              <a:latin typeface="Cambria" panose="02040503050406030204" pitchFamily="18" charset="0"/>
            </a:endParaRPr>
          </a:p>
        </p:txBody>
      </p:sp>
      <p:sp>
        <p:nvSpPr>
          <p:cNvPr id="14" name="TextBox 13"/>
          <p:cNvSpPr txBox="1"/>
          <p:nvPr/>
        </p:nvSpPr>
        <p:spPr>
          <a:xfrm>
            <a:off x="2513195" y="3889761"/>
            <a:ext cx="3352801" cy="2062103"/>
          </a:xfrm>
          <a:prstGeom prst="rect">
            <a:avLst/>
          </a:prstGeom>
          <a:noFill/>
          <a:ln>
            <a:noFill/>
          </a:ln>
        </p:spPr>
        <p:txBody>
          <a:bodyPr wrap="square" rtlCol="0">
            <a:spAutoFit/>
          </a:bodyPr>
          <a:lstStyle/>
          <a:p>
            <a:pPr algn="ctr">
              <a:spcBef>
                <a:spcPts val="600"/>
              </a:spcBef>
            </a:pPr>
            <a:r>
              <a:rPr lang="ru-RU" b="1" dirty="0" smtClean="0">
                <a:latin typeface="Cambria" panose="02040503050406030204" pitchFamily="18" charset="0"/>
              </a:rPr>
              <a:t>5. Запуск производства </a:t>
            </a:r>
            <a:endParaRPr lang="ru-RU" sz="1400" b="1" dirty="0">
              <a:latin typeface="Cambria" panose="02040503050406030204" pitchFamily="18" charset="0"/>
            </a:endParaRPr>
          </a:p>
          <a:p>
            <a:pPr>
              <a:spcBef>
                <a:spcPts val="600"/>
              </a:spcBef>
              <a:tabLst>
                <a:tab pos="449263" algn="l"/>
              </a:tabLst>
            </a:pPr>
            <a:r>
              <a:rPr lang="ru-RU" sz="1400" dirty="0" smtClean="0">
                <a:latin typeface="Cambria" panose="02040503050406030204" pitchFamily="18" charset="0"/>
              </a:rPr>
              <a:t>	</a:t>
            </a:r>
            <a:r>
              <a:rPr lang="ru-RU" sz="1300" dirty="0" smtClean="0">
                <a:latin typeface="Cambria" panose="02040503050406030204" pitchFamily="18" charset="0"/>
              </a:rPr>
              <a:t>Начинать </a:t>
            </a:r>
            <a:r>
              <a:rPr lang="ru-RU" sz="1300" dirty="0">
                <a:latin typeface="Cambria" panose="02040503050406030204" pitchFamily="18" charset="0"/>
              </a:rPr>
              <a:t>нужно с малых объемов. Основные каналы реализации копченостей на первых этапах (на примере рыбной продукции</a:t>
            </a:r>
            <a:r>
              <a:rPr lang="ru-RU" sz="1300" dirty="0" smtClean="0">
                <a:latin typeface="Cambria" panose="02040503050406030204" pitchFamily="18" charset="0"/>
              </a:rPr>
              <a:t>):</a:t>
            </a:r>
          </a:p>
          <a:p>
            <a:pPr marL="449263" indent="-449263">
              <a:buFont typeface="Arial" panose="020B0604020202020204" pitchFamily="34" charset="0"/>
              <a:buChar char="•"/>
            </a:pPr>
            <a:r>
              <a:rPr lang="ru-RU" sz="1300" dirty="0" smtClean="0">
                <a:latin typeface="Cambria" panose="02040503050406030204" pitchFamily="18" charset="0"/>
              </a:rPr>
              <a:t>Небольшие продуктовые магазины</a:t>
            </a:r>
          </a:p>
          <a:p>
            <a:pPr marL="449263" indent="-449263">
              <a:buFont typeface="Arial" panose="020B0604020202020204" pitchFamily="34" charset="0"/>
              <a:buChar char="•"/>
            </a:pPr>
            <a:r>
              <a:rPr lang="ru-RU" sz="1300" dirty="0" smtClean="0">
                <a:latin typeface="Cambria" panose="02040503050406030204" pitchFamily="18" charset="0"/>
              </a:rPr>
              <a:t>Специализированные рыбные магазины</a:t>
            </a:r>
          </a:p>
          <a:p>
            <a:pPr marL="449263" indent="-449263">
              <a:buFont typeface="Arial" panose="020B0604020202020204" pitchFamily="34" charset="0"/>
              <a:buChar char="•"/>
            </a:pPr>
            <a:r>
              <a:rPr lang="ru-RU" sz="1300" dirty="0" smtClean="0">
                <a:latin typeface="Cambria" panose="02040503050406030204" pitchFamily="18" charset="0"/>
              </a:rPr>
              <a:t>Рыбные киоски</a:t>
            </a:r>
          </a:p>
        </p:txBody>
      </p:sp>
      <p:sp>
        <p:nvSpPr>
          <p:cNvPr id="9" name="Прямоугольник 8"/>
          <p:cNvSpPr/>
          <p:nvPr/>
        </p:nvSpPr>
        <p:spPr>
          <a:xfrm>
            <a:off x="568768" y="1264893"/>
            <a:ext cx="3525319" cy="2395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16" name="Прямоугольник 15"/>
          <p:cNvSpPr/>
          <p:nvPr/>
        </p:nvSpPr>
        <p:spPr>
          <a:xfrm>
            <a:off x="4331671" y="1264894"/>
            <a:ext cx="3525319" cy="2395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17" name="Прямоугольник 16"/>
          <p:cNvSpPr/>
          <p:nvPr/>
        </p:nvSpPr>
        <p:spPr>
          <a:xfrm>
            <a:off x="8074556" y="1264895"/>
            <a:ext cx="3525319" cy="2395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18" name="Прямоугольник 17"/>
          <p:cNvSpPr/>
          <p:nvPr/>
        </p:nvSpPr>
        <p:spPr>
          <a:xfrm>
            <a:off x="6194553" y="3856793"/>
            <a:ext cx="3525319" cy="2213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19" name="Прямоугольник 18"/>
          <p:cNvSpPr/>
          <p:nvPr/>
        </p:nvSpPr>
        <p:spPr>
          <a:xfrm>
            <a:off x="2426935" y="3861435"/>
            <a:ext cx="3525319" cy="22218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10" name="Стрелка вправо 9"/>
          <p:cNvSpPr/>
          <p:nvPr/>
        </p:nvSpPr>
        <p:spPr>
          <a:xfrm>
            <a:off x="4094086" y="2347584"/>
            <a:ext cx="227576" cy="2212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21" name="Стрелка вправо 20"/>
          <p:cNvSpPr/>
          <p:nvPr/>
        </p:nvSpPr>
        <p:spPr>
          <a:xfrm>
            <a:off x="7860652" y="2346089"/>
            <a:ext cx="213904" cy="2212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22" name="Стрелка вправо 21"/>
          <p:cNvSpPr/>
          <p:nvPr/>
        </p:nvSpPr>
        <p:spPr>
          <a:xfrm rot="10800000">
            <a:off x="5971834" y="4776091"/>
            <a:ext cx="222719" cy="2212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
        <p:nvSpPr>
          <p:cNvPr id="4" name="Стрелка углом вверх 3"/>
          <p:cNvSpPr/>
          <p:nvPr/>
        </p:nvSpPr>
        <p:spPr>
          <a:xfrm rot="16200000" flipH="1">
            <a:off x="9284215" y="4096148"/>
            <a:ext cx="1336841" cy="46552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Cambria" panose="02040503050406030204" pitchFamily="18" charset="0"/>
            </a:endParaRPr>
          </a:p>
        </p:txBody>
      </p:sp>
    </p:spTree>
    <p:extLst>
      <p:ext uri="{BB962C8B-B14F-4D97-AF65-F5344CB8AC3E}">
        <p14:creationId xmlns:p14="http://schemas.microsoft.com/office/powerpoint/2010/main" val="1782756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618063" y="432465"/>
            <a:ext cx="6955879" cy="461665"/>
          </a:xfrm>
          <a:prstGeom prst="rect">
            <a:avLst/>
          </a:prstGeom>
        </p:spPr>
        <p:txBody>
          <a:bodyPr wrap="none">
            <a:spAutoFit/>
          </a:bodyPr>
          <a:lstStyle/>
          <a:p>
            <a:pPr algn="ctr"/>
            <a:r>
              <a:rPr lang="ru-RU" sz="2400" b="1" dirty="0">
                <a:solidFill>
                  <a:schemeClr val="accent1">
                    <a:lumMod val="75000"/>
                    <a:alpha val="80000"/>
                  </a:schemeClr>
                </a:solidFill>
                <a:latin typeface="Cambria" panose="02040503050406030204" pitchFamily="18" charset="0"/>
              </a:rPr>
              <a:t>Помещение под рыбный цех и его оснащение</a:t>
            </a: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586" y="1174000"/>
            <a:ext cx="5915025" cy="3724275"/>
          </a:xfrm>
          <a:prstGeom prst="rect">
            <a:avLst/>
          </a:prstGeom>
        </p:spPr>
      </p:pic>
      <p:sp>
        <p:nvSpPr>
          <p:cNvPr id="8" name="Прямоугольник 7"/>
          <p:cNvSpPr/>
          <p:nvPr/>
        </p:nvSpPr>
        <p:spPr>
          <a:xfrm>
            <a:off x="6805611" y="1160225"/>
            <a:ext cx="5040780" cy="3877985"/>
          </a:xfrm>
          <a:prstGeom prst="rect">
            <a:avLst/>
          </a:prstGeom>
        </p:spPr>
        <p:txBody>
          <a:bodyPr wrap="square">
            <a:spAutoFit/>
          </a:bodyPr>
          <a:lstStyle/>
          <a:p>
            <a:r>
              <a:rPr lang="ru-RU" sz="1600" dirty="0">
                <a:latin typeface="Cambria" panose="02040503050406030204" pitchFamily="18" charset="0"/>
              </a:rPr>
              <a:t>1.Электронагреватель–2шт. </a:t>
            </a:r>
            <a:endParaRPr lang="ru-RU" sz="1600" dirty="0" smtClean="0">
              <a:latin typeface="Cambria" panose="02040503050406030204" pitchFamily="18" charset="0"/>
            </a:endParaRPr>
          </a:p>
          <a:p>
            <a:r>
              <a:rPr lang="ru-RU" sz="1600" dirty="0" smtClean="0">
                <a:latin typeface="Cambria" panose="02040503050406030204" pitchFamily="18" charset="0"/>
              </a:rPr>
              <a:t>2.Щит </a:t>
            </a:r>
            <a:r>
              <a:rPr lang="ru-RU" sz="1600" dirty="0">
                <a:latin typeface="Cambria" panose="02040503050406030204" pitchFamily="18" charset="0"/>
              </a:rPr>
              <a:t>с электросчетчиком. </a:t>
            </a:r>
            <a:endParaRPr lang="ru-RU" sz="1600" dirty="0" smtClean="0">
              <a:latin typeface="Cambria" panose="02040503050406030204" pitchFamily="18" charset="0"/>
            </a:endParaRPr>
          </a:p>
          <a:p>
            <a:r>
              <a:rPr lang="ru-RU" sz="1600" dirty="0" smtClean="0">
                <a:latin typeface="Cambria" panose="02040503050406030204" pitchFamily="18" charset="0"/>
              </a:rPr>
              <a:t>3.Водонагреватель</a:t>
            </a:r>
            <a:r>
              <a:rPr lang="ru-RU" sz="1600" dirty="0">
                <a:latin typeface="Cambria" panose="02040503050406030204" pitchFamily="18" charset="0"/>
              </a:rPr>
              <a:t>. </a:t>
            </a:r>
            <a:endParaRPr lang="ru-RU" sz="1600" dirty="0" smtClean="0">
              <a:latin typeface="Cambria" panose="02040503050406030204" pitchFamily="18" charset="0"/>
            </a:endParaRPr>
          </a:p>
          <a:p>
            <a:r>
              <a:rPr lang="ru-RU" sz="1600" dirty="0" smtClean="0">
                <a:latin typeface="Cambria" panose="02040503050406030204" pitchFamily="18" charset="0"/>
              </a:rPr>
              <a:t>4.Мойка </a:t>
            </a:r>
            <a:r>
              <a:rPr lang="ru-RU" sz="1600" dirty="0">
                <a:latin typeface="Cambria" panose="02040503050406030204" pitchFamily="18" charset="0"/>
              </a:rPr>
              <a:t>для рук. </a:t>
            </a:r>
            <a:endParaRPr lang="ru-RU" sz="1600" dirty="0" smtClean="0">
              <a:latin typeface="Cambria" panose="02040503050406030204" pitchFamily="18" charset="0"/>
            </a:endParaRPr>
          </a:p>
          <a:p>
            <a:r>
              <a:rPr lang="ru-RU" sz="1600" dirty="0" smtClean="0">
                <a:latin typeface="Cambria" panose="02040503050406030204" pitchFamily="18" charset="0"/>
              </a:rPr>
              <a:t>5.Весы. </a:t>
            </a:r>
          </a:p>
          <a:p>
            <a:r>
              <a:rPr lang="ru-RU" sz="1600" dirty="0" smtClean="0">
                <a:latin typeface="Cambria" panose="02040503050406030204" pitchFamily="18" charset="0"/>
              </a:rPr>
              <a:t>6.Ванна моечная.</a:t>
            </a:r>
          </a:p>
          <a:p>
            <a:r>
              <a:rPr lang="ru-RU" sz="1600" dirty="0" smtClean="0">
                <a:latin typeface="Cambria" panose="02040503050406030204" pitchFamily="18" charset="0"/>
              </a:rPr>
              <a:t>7.Стол технологический.</a:t>
            </a:r>
          </a:p>
          <a:p>
            <a:r>
              <a:rPr lang="ru-RU" sz="1600" dirty="0" smtClean="0">
                <a:latin typeface="Cambria" panose="02040503050406030204" pitchFamily="18" charset="0"/>
              </a:rPr>
              <a:t>8.Ящик пластиковый. </a:t>
            </a:r>
          </a:p>
          <a:p>
            <a:r>
              <a:rPr lang="ru-RU" sz="1600" dirty="0" smtClean="0">
                <a:latin typeface="Cambria" panose="02040503050406030204" pitchFamily="18" charset="0"/>
              </a:rPr>
              <a:t>9.Мойка передвижная. </a:t>
            </a:r>
          </a:p>
          <a:p>
            <a:r>
              <a:rPr lang="ru-RU" sz="1600" dirty="0" smtClean="0">
                <a:latin typeface="Cambria" panose="02040503050406030204" pitchFamily="18" charset="0"/>
              </a:rPr>
              <a:t>10.КТД-100 </a:t>
            </a:r>
            <a:r>
              <a:rPr lang="ru-RU" sz="1600" dirty="0">
                <a:latin typeface="Cambria" panose="02040503050406030204" pitchFamily="18" charset="0"/>
              </a:rPr>
              <a:t>с </a:t>
            </a:r>
            <a:r>
              <a:rPr lang="ru-RU" sz="1600" dirty="0" smtClean="0">
                <a:latin typeface="Cambria" panose="02040503050406030204" pitchFamily="18" charset="0"/>
              </a:rPr>
              <a:t>х/агрегатом. </a:t>
            </a:r>
          </a:p>
          <a:p>
            <a:r>
              <a:rPr lang="ru-RU" sz="1600" dirty="0" smtClean="0">
                <a:latin typeface="Cambria" panose="02040503050406030204" pitchFamily="18" charset="0"/>
              </a:rPr>
              <a:t>11.Стол складной.</a:t>
            </a:r>
          </a:p>
          <a:p>
            <a:r>
              <a:rPr lang="ru-RU" sz="1600" dirty="0" smtClean="0">
                <a:latin typeface="Cambria" panose="02040503050406030204" pitchFamily="18" charset="0"/>
              </a:rPr>
              <a:t>12.Весы </a:t>
            </a:r>
            <a:r>
              <a:rPr lang="ru-RU" sz="1600" dirty="0">
                <a:latin typeface="Cambria" panose="02040503050406030204" pitchFamily="18" charset="0"/>
              </a:rPr>
              <a:t>на 15 </a:t>
            </a:r>
            <a:r>
              <a:rPr lang="ru-RU" sz="1600" dirty="0" smtClean="0">
                <a:latin typeface="Cambria" panose="02040503050406030204" pitchFamily="18" charset="0"/>
              </a:rPr>
              <a:t>кг. </a:t>
            </a:r>
          </a:p>
          <a:p>
            <a:r>
              <a:rPr lang="ru-RU" sz="1600" dirty="0" smtClean="0">
                <a:latin typeface="Cambria" panose="02040503050406030204" pitchFamily="18" charset="0"/>
              </a:rPr>
              <a:t>13.Шкаф холодильный. </a:t>
            </a:r>
          </a:p>
          <a:p>
            <a:r>
              <a:rPr lang="ru-RU" sz="1600" dirty="0" smtClean="0">
                <a:latin typeface="Cambria" panose="02040503050406030204" pitchFamily="18" charset="0"/>
              </a:rPr>
              <a:t>14.Шкаф </a:t>
            </a:r>
            <a:r>
              <a:rPr lang="ru-RU" sz="1600" dirty="0">
                <a:latin typeface="Cambria" panose="02040503050406030204" pitchFamily="18" charset="0"/>
              </a:rPr>
              <a:t>холодильный для </a:t>
            </a:r>
            <a:r>
              <a:rPr lang="ru-RU" sz="1600" dirty="0" smtClean="0">
                <a:latin typeface="Cambria" panose="02040503050406030204" pitchFamily="18" charset="0"/>
              </a:rPr>
              <a:t>засолки. </a:t>
            </a:r>
          </a:p>
          <a:p>
            <a:r>
              <a:rPr lang="ru-RU" sz="1600" dirty="0" smtClean="0">
                <a:latin typeface="Cambria" panose="02040503050406030204" pitchFamily="18" charset="0"/>
              </a:rPr>
              <a:t>15.Шкаф </a:t>
            </a:r>
            <a:r>
              <a:rPr lang="ru-RU" sz="1600" dirty="0">
                <a:latin typeface="Cambria" panose="02040503050406030204" pitchFamily="18" charset="0"/>
              </a:rPr>
              <a:t>для </a:t>
            </a:r>
            <a:r>
              <a:rPr lang="ru-RU" sz="1600" dirty="0" smtClean="0">
                <a:latin typeface="Cambria" panose="02040503050406030204" pitchFamily="18" charset="0"/>
              </a:rPr>
              <a:t>спецодежды.</a:t>
            </a:r>
            <a:endParaRPr lang="ru-RU" sz="1600" dirty="0">
              <a:latin typeface="Cambria" panose="02040503050406030204" pitchFamily="18" charset="0"/>
            </a:endParaRPr>
          </a:p>
        </p:txBody>
      </p:sp>
      <p:sp>
        <p:nvSpPr>
          <p:cNvPr id="9" name="Прямоугольник 8"/>
          <p:cNvSpPr/>
          <p:nvPr/>
        </p:nvSpPr>
        <p:spPr>
          <a:xfrm>
            <a:off x="890586" y="5095410"/>
            <a:ext cx="10348914" cy="1200329"/>
          </a:xfrm>
          <a:prstGeom prst="rect">
            <a:avLst/>
          </a:prstGeom>
          <a:ln>
            <a:solidFill>
              <a:schemeClr val="tx1"/>
            </a:solidFill>
          </a:ln>
        </p:spPr>
        <p:txBody>
          <a:bodyPr wrap="square">
            <a:spAutoFit/>
          </a:bodyPr>
          <a:lstStyle/>
          <a:p>
            <a:r>
              <a:rPr lang="ru-RU" dirty="0" smtClean="0">
                <a:latin typeface="Cambria" panose="02040503050406030204" pitchFamily="18" charset="0"/>
              </a:rPr>
              <a:t>На рисунке представлено помещение цеха для </a:t>
            </a:r>
            <a:r>
              <a:rPr lang="ru-RU" dirty="0">
                <a:latin typeface="Cambria" panose="02040503050406030204" pitchFamily="18" charset="0"/>
              </a:rPr>
              <a:t>приемки, разделки, посола, горячего и холодного копчения </a:t>
            </a:r>
            <a:r>
              <a:rPr lang="ru-RU" dirty="0" smtClean="0">
                <a:latin typeface="Cambria" panose="02040503050406030204" pitchFamily="18" charset="0"/>
              </a:rPr>
              <a:t>рыбы </a:t>
            </a:r>
            <a:r>
              <a:rPr lang="ru-RU" dirty="0">
                <a:latin typeface="Cambria" panose="02040503050406030204" pitchFamily="18" charset="0"/>
              </a:rPr>
              <a:t>а также хранения при температуре 0…+8 </a:t>
            </a:r>
            <a:r>
              <a:rPr lang="ru-RU" dirty="0" smtClean="0">
                <a:latin typeface="Cambria" panose="02040503050406030204" pitchFamily="18" charset="0"/>
              </a:rPr>
              <a:t>С </a:t>
            </a:r>
            <a:endParaRPr lang="ru-RU" dirty="0">
              <a:latin typeface="Cambria" panose="02040503050406030204" pitchFamily="18" charset="0"/>
            </a:endParaRPr>
          </a:p>
          <a:p>
            <a:r>
              <a:rPr lang="ru-RU" dirty="0" smtClean="0">
                <a:latin typeface="Cambria" panose="02040503050406030204" pitchFamily="18" charset="0"/>
              </a:rPr>
              <a:t>В проекте также предусмотрено строительство морозильной камеры для хранения сырья при </a:t>
            </a:r>
            <a:r>
              <a:rPr lang="ru-RU" dirty="0">
                <a:latin typeface="Cambria" panose="02040503050406030204" pitchFamily="18" charset="0"/>
              </a:rPr>
              <a:t>температуре </a:t>
            </a:r>
            <a:r>
              <a:rPr lang="ru-RU" dirty="0" smtClean="0">
                <a:latin typeface="Cambria" panose="02040503050406030204" pitchFamily="18" charset="0"/>
              </a:rPr>
              <a:t>-5…-18 С </a:t>
            </a:r>
            <a:endParaRPr lang="ru-RU" dirty="0">
              <a:latin typeface="Cambria" panose="02040503050406030204" pitchFamily="18" charset="0"/>
            </a:endParaRPr>
          </a:p>
        </p:txBody>
      </p:sp>
      <p:pic>
        <p:nvPicPr>
          <p:cNvPr id="10" name="Рисунок 9"/>
          <p:cNvPicPr>
            <a:picLocks noChangeAspect="1"/>
          </p:cNvPicPr>
          <p:nvPr/>
        </p:nvPicPr>
        <p:blipFill rotWithShape="1">
          <a:blip r:embed="rId3"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
        <p:nvSpPr>
          <p:cNvPr id="11" name="Нижний колонтитул 1"/>
          <p:cNvSpPr>
            <a:spLocks noGrp="1"/>
          </p:cNvSpPr>
          <p:nvPr>
            <p:ph type="ftr" sz="quarter" idx="11"/>
          </p:nvPr>
        </p:nvSpPr>
        <p:spPr>
          <a:xfrm>
            <a:off x="4038602" y="6406913"/>
            <a:ext cx="4114800" cy="365125"/>
          </a:xfrm>
        </p:spPr>
        <p:txBody>
          <a:bodyPr/>
          <a:lstStyle/>
          <a:p>
            <a:r>
              <a:rPr lang="ru-RU" dirty="0" smtClean="0">
                <a:latin typeface="Cambria" panose="02040503050406030204" pitchFamily="18" charset="0"/>
              </a:rPr>
              <a:t>Фонд по привлечению инвестиций и развитию предпринимательства Ненецкого автономного округа</a:t>
            </a:r>
            <a:endParaRPr lang="ru-RU" dirty="0">
              <a:latin typeface="Cambria" panose="02040503050406030204" pitchFamily="18" charset="0"/>
            </a:endParaRPr>
          </a:p>
        </p:txBody>
      </p:sp>
    </p:spTree>
    <p:extLst>
      <p:ext uri="{BB962C8B-B14F-4D97-AF65-F5344CB8AC3E}">
        <p14:creationId xmlns:p14="http://schemas.microsoft.com/office/powerpoint/2010/main" val="59822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
        <p:nvSpPr>
          <p:cNvPr id="5" name="Нижний колонтитул 2"/>
          <p:cNvSpPr>
            <a:spLocks noGrp="1"/>
          </p:cNvSpPr>
          <p:nvPr>
            <p:ph type="ftr" sz="quarter" idx="11"/>
          </p:nvPr>
        </p:nvSpPr>
        <p:spPr>
          <a:xfrm>
            <a:off x="4038600" y="6112931"/>
            <a:ext cx="4114800" cy="491067"/>
          </a:xfrm>
        </p:spPr>
        <p:txBody>
          <a:bodyPr/>
          <a:lstStyle/>
          <a:p>
            <a:r>
              <a:rPr lang="ru-RU" dirty="0" smtClean="0">
                <a:latin typeface="Cambria" panose="02040503050406030204" pitchFamily="18" charset="0"/>
              </a:rPr>
              <a:t>Фонд поддержки предпринимательства и предоставления гарантий Ненецкого автономного округа</a:t>
            </a:r>
          </a:p>
        </p:txBody>
      </p:sp>
      <p:sp>
        <p:nvSpPr>
          <p:cNvPr id="6" name="Прямоугольник 5"/>
          <p:cNvSpPr/>
          <p:nvPr/>
        </p:nvSpPr>
        <p:spPr>
          <a:xfrm>
            <a:off x="3501634" y="432465"/>
            <a:ext cx="5188793" cy="461665"/>
          </a:xfrm>
          <a:prstGeom prst="rect">
            <a:avLst/>
          </a:prstGeom>
        </p:spPr>
        <p:txBody>
          <a:bodyPr wrap="none">
            <a:spAutoFit/>
          </a:bodyPr>
          <a:lstStyle/>
          <a:p>
            <a:pPr algn="ctr"/>
            <a:r>
              <a:rPr lang="uk-UA" sz="2400" b="1" dirty="0" smtClean="0">
                <a:solidFill>
                  <a:schemeClr val="accent1">
                    <a:lumMod val="75000"/>
                    <a:alpha val="80000"/>
                  </a:schemeClr>
                </a:solidFill>
                <a:latin typeface="Cambria" panose="02040503050406030204" pitchFamily="18" charset="0"/>
              </a:rPr>
              <a:t>На </a:t>
            </a:r>
            <a:r>
              <a:rPr lang="uk-UA" sz="2400" b="1" dirty="0" err="1" smtClean="0">
                <a:solidFill>
                  <a:schemeClr val="accent1">
                    <a:lumMod val="75000"/>
                    <a:alpha val="80000"/>
                  </a:schemeClr>
                </a:solidFill>
                <a:latin typeface="Cambria" panose="02040503050406030204" pitchFamily="18" charset="0"/>
              </a:rPr>
              <a:t>что</a:t>
            </a:r>
            <a:r>
              <a:rPr lang="uk-UA" sz="2400" b="1" dirty="0" smtClean="0">
                <a:solidFill>
                  <a:schemeClr val="accent1">
                    <a:lumMod val="75000"/>
                    <a:alpha val="80000"/>
                  </a:schemeClr>
                </a:solidFill>
                <a:latin typeface="Cambria" panose="02040503050406030204" pitchFamily="18" charset="0"/>
              </a:rPr>
              <a:t> </a:t>
            </a:r>
            <a:r>
              <a:rPr lang="uk-UA" sz="2400" b="1" dirty="0" err="1" smtClean="0">
                <a:solidFill>
                  <a:schemeClr val="accent1">
                    <a:lumMod val="75000"/>
                    <a:alpha val="80000"/>
                  </a:schemeClr>
                </a:solidFill>
                <a:latin typeface="Cambria" panose="02040503050406030204" pitchFamily="18" charset="0"/>
              </a:rPr>
              <a:t>стоит</a:t>
            </a:r>
            <a:r>
              <a:rPr lang="uk-UA" sz="2400" b="1" dirty="0" smtClean="0">
                <a:solidFill>
                  <a:schemeClr val="accent1">
                    <a:lumMod val="75000"/>
                    <a:alpha val="80000"/>
                  </a:schemeClr>
                </a:solidFill>
                <a:latin typeface="Cambria" panose="02040503050406030204" pitchFamily="18" charset="0"/>
              </a:rPr>
              <a:t> </a:t>
            </a:r>
            <a:r>
              <a:rPr lang="uk-UA" sz="2400" b="1" dirty="0" err="1" smtClean="0">
                <a:solidFill>
                  <a:schemeClr val="accent1">
                    <a:lumMod val="75000"/>
                    <a:alpha val="80000"/>
                  </a:schemeClr>
                </a:solidFill>
                <a:latin typeface="Cambria" panose="02040503050406030204" pitchFamily="18" charset="0"/>
              </a:rPr>
              <a:t>обратить</a:t>
            </a:r>
            <a:r>
              <a:rPr lang="uk-UA" sz="2400" b="1" dirty="0" smtClean="0">
                <a:solidFill>
                  <a:schemeClr val="accent1">
                    <a:lumMod val="75000"/>
                    <a:alpha val="80000"/>
                  </a:schemeClr>
                </a:solidFill>
                <a:latin typeface="Cambria" panose="02040503050406030204" pitchFamily="18" charset="0"/>
              </a:rPr>
              <a:t> </a:t>
            </a:r>
            <a:r>
              <a:rPr lang="uk-UA" sz="2400" b="1" dirty="0" err="1" smtClean="0">
                <a:solidFill>
                  <a:schemeClr val="accent1">
                    <a:lumMod val="75000"/>
                    <a:alpha val="80000"/>
                  </a:schemeClr>
                </a:solidFill>
                <a:latin typeface="Cambria" panose="02040503050406030204" pitchFamily="18" charset="0"/>
              </a:rPr>
              <a:t>внимание</a:t>
            </a:r>
            <a:r>
              <a:rPr lang="uk-UA" sz="2400" b="1" dirty="0" smtClean="0">
                <a:solidFill>
                  <a:schemeClr val="accent1">
                    <a:lumMod val="75000"/>
                    <a:alpha val="80000"/>
                  </a:schemeClr>
                </a:solidFill>
                <a:latin typeface="Cambria" panose="02040503050406030204" pitchFamily="18" charset="0"/>
              </a:rPr>
              <a:t>?</a:t>
            </a:r>
            <a:endParaRPr lang="uk-UA" sz="2400" b="1" dirty="0">
              <a:solidFill>
                <a:schemeClr val="accent1">
                  <a:lumMod val="75000"/>
                  <a:alpha val="80000"/>
                </a:schemeClr>
              </a:solidFill>
              <a:latin typeface="Cambria" panose="02040503050406030204" pitchFamily="18"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5735" y="1380391"/>
            <a:ext cx="2711196" cy="1014984"/>
          </a:xfrm>
          <a:prstGeom prst="rect">
            <a:avLst/>
          </a:prstGeom>
        </p:spPr>
      </p:pic>
      <p:sp>
        <p:nvSpPr>
          <p:cNvPr id="8" name="Прямоугольник 7"/>
          <p:cNvSpPr/>
          <p:nvPr/>
        </p:nvSpPr>
        <p:spPr>
          <a:xfrm>
            <a:off x="671164" y="1061340"/>
            <a:ext cx="8494571" cy="1183466"/>
          </a:xfrm>
          <a:prstGeom prst="rect">
            <a:avLst/>
          </a:prstGeom>
        </p:spPr>
        <p:txBody>
          <a:bodyPr wrap="square">
            <a:spAutoFit/>
          </a:bodyPr>
          <a:lstStyle/>
          <a:p>
            <a:pPr>
              <a:lnSpc>
                <a:spcPct val="130000"/>
              </a:lnSpc>
            </a:pPr>
            <a:r>
              <a:rPr lang="ru-RU" sz="1400" b="1" dirty="0" smtClean="0">
                <a:solidFill>
                  <a:srgbClr val="000000"/>
                </a:solidFill>
                <a:latin typeface="Cambria" panose="02040503050406030204" pitchFamily="18" charset="0"/>
              </a:rPr>
              <a:t>1) Сертификат качества (Сертификат соответствия)</a:t>
            </a:r>
          </a:p>
          <a:p>
            <a:pPr>
              <a:lnSpc>
                <a:spcPct val="130000"/>
              </a:lnSpc>
            </a:pPr>
            <a:r>
              <a:rPr lang="ru-RU" sz="1400" dirty="0" smtClean="0">
                <a:solidFill>
                  <a:srgbClr val="000000"/>
                </a:solidFill>
                <a:latin typeface="Cambria" panose="02040503050406030204" pitchFamily="18" charset="0"/>
              </a:rPr>
              <a:t>Для реализации продукции в торговых сетях понадобится сертификат качества. Готовые </a:t>
            </a:r>
            <a:r>
              <a:rPr lang="ru-RU" sz="1400" dirty="0">
                <a:solidFill>
                  <a:srgbClr val="000000"/>
                </a:solidFill>
                <a:latin typeface="Cambria" panose="02040503050406030204" pitchFamily="18" charset="0"/>
              </a:rPr>
              <a:t>рецепты и документально оформленные ТУ можно приобретать в соответствующих пищевых институтах. </a:t>
            </a:r>
            <a:r>
              <a:rPr lang="ru-RU" sz="1400" dirty="0" smtClean="0">
                <a:solidFill>
                  <a:srgbClr val="000000"/>
                </a:solidFill>
                <a:latin typeface="Cambria" panose="02040503050406030204" pitchFamily="18" charset="0"/>
              </a:rPr>
              <a:t>В </a:t>
            </a:r>
            <a:r>
              <a:rPr lang="ru-RU" sz="1400" dirty="0">
                <a:solidFill>
                  <a:srgbClr val="000000"/>
                </a:solidFill>
                <a:latin typeface="Cambria" panose="02040503050406030204" pitchFamily="18" charset="0"/>
              </a:rPr>
              <a:t>среднем, стоимость готовых технических условий колеблется в районе </a:t>
            </a:r>
            <a:r>
              <a:rPr lang="ru-RU" sz="1400" dirty="0" smtClean="0">
                <a:solidFill>
                  <a:srgbClr val="000000"/>
                </a:solidFill>
                <a:latin typeface="Cambria" panose="02040503050406030204" pitchFamily="18" charset="0"/>
              </a:rPr>
              <a:t>30 000 рублей. </a:t>
            </a:r>
            <a:endParaRPr lang="ru-RU" sz="1400" dirty="0">
              <a:latin typeface="Cambria" panose="02040503050406030204" pitchFamily="18" charset="0"/>
            </a:endParaRPr>
          </a:p>
        </p:txBody>
      </p:sp>
      <p:sp>
        <p:nvSpPr>
          <p:cNvPr id="9" name="Прямоугольник 8"/>
          <p:cNvSpPr/>
          <p:nvPr/>
        </p:nvSpPr>
        <p:spPr>
          <a:xfrm>
            <a:off x="671164" y="2714426"/>
            <a:ext cx="8494572" cy="1743619"/>
          </a:xfrm>
          <a:prstGeom prst="rect">
            <a:avLst/>
          </a:prstGeom>
        </p:spPr>
        <p:txBody>
          <a:bodyPr wrap="square">
            <a:spAutoFit/>
          </a:bodyPr>
          <a:lstStyle/>
          <a:p>
            <a:pPr>
              <a:lnSpc>
                <a:spcPct val="130000"/>
              </a:lnSpc>
            </a:pPr>
            <a:r>
              <a:rPr lang="ru-RU" sz="1400" b="1" dirty="0" smtClean="0">
                <a:solidFill>
                  <a:srgbClr val="000000"/>
                </a:solidFill>
                <a:latin typeface="Cambria" panose="02040503050406030204" pitchFamily="18" charset="0"/>
              </a:rPr>
              <a:t>2) Санитарные правила и нормы</a:t>
            </a:r>
          </a:p>
          <a:p>
            <a:pPr>
              <a:lnSpc>
                <a:spcPct val="130000"/>
              </a:lnSpc>
            </a:pPr>
            <a:r>
              <a:rPr lang="ru-RU" sz="1400" dirty="0" smtClean="0">
                <a:solidFill>
                  <a:srgbClr val="000000"/>
                </a:solidFill>
                <a:latin typeface="Cambria" panose="02040503050406030204" pitchFamily="18" charset="0"/>
              </a:rPr>
              <a:t>Обратите </a:t>
            </a:r>
            <a:r>
              <a:rPr lang="ru-RU" sz="1400" dirty="0">
                <a:solidFill>
                  <a:srgbClr val="000000"/>
                </a:solidFill>
                <a:latin typeface="Cambria" panose="02040503050406030204" pitchFamily="18" charset="0"/>
              </a:rPr>
              <a:t>внимание: цех по переработке рыбы должен соответствовать всем требованиям, которые предъявляются предприятиям, работающим с пищевыми продуктами. Обязательно наличие системы мойки тары, бактерицидных ламп и налаженной канализации стоков. Не забывайте про необходимость обустройства раздевалок и отдельных санузлов для </a:t>
            </a:r>
            <a:r>
              <a:rPr lang="ru-RU" sz="1400" dirty="0" smtClean="0">
                <a:solidFill>
                  <a:srgbClr val="000000"/>
                </a:solidFill>
                <a:latin typeface="Cambria" panose="02040503050406030204" pitchFamily="18" charset="0"/>
              </a:rPr>
              <a:t>персонала.</a:t>
            </a:r>
          </a:p>
          <a:p>
            <a:pPr>
              <a:lnSpc>
                <a:spcPct val="130000"/>
              </a:lnSpc>
            </a:pPr>
            <a:r>
              <a:rPr lang="ru-RU" sz="1400" dirty="0" smtClean="0">
                <a:latin typeface="Cambria" panose="02040503050406030204" pitchFamily="18" charset="0"/>
              </a:rPr>
              <a:t>Более подробно можно ознакомиться с нормами в документе СанПиН </a:t>
            </a:r>
            <a:r>
              <a:rPr lang="ru-RU" sz="1400" dirty="0">
                <a:latin typeface="Cambria" panose="02040503050406030204" pitchFamily="18" charset="0"/>
              </a:rPr>
              <a:t>2.3.4.050-96. 2.3.4.</a:t>
            </a:r>
          </a:p>
        </p:txBody>
      </p:sp>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9793" y="2714426"/>
            <a:ext cx="1783080" cy="1645920"/>
          </a:xfrm>
          <a:prstGeom prst="rect">
            <a:avLst/>
          </a:prstGeom>
        </p:spPr>
      </p:pic>
      <p:pic>
        <p:nvPicPr>
          <p:cNvPr id="12" name="Рисунок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29793" y="4427006"/>
            <a:ext cx="1828800" cy="1685925"/>
          </a:xfrm>
          <a:prstGeom prst="rect">
            <a:avLst/>
          </a:prstGeom>
        </p:spPr>
      </p:pic>
      <p:sp>
        <p:nvSpPr>
          <p:cNvPr id="13" name="Прямоугольник 12"/>
          <p:cNvSpPr/>
          <p:nvPr/>
        </p:nvSpPr>
        <p:spPr>
          <a:xfrm>
            <a:off x="671164" y="4687600"/>
            <a:ext cx="8777636" cy="1183466"/>
          </a:xfrm>
          <a:prstGeom prst="rect">
            <a:avLst/>
          </a:prstGeom>
        </p:spPr>
        <p:txBody>
          <a:bodyPr wrap="square">
            <a:spAutoFit/>
          </a:bodyPr>
          <a:lstStyle/>
          <a:p>
            <a:pPr>
              <a:lnSpc>
                <a:spcPct val="130000"/>
              </a:lnSpc>
            </a:pPr>
            <a:r>
              <a:rPr lang="ru-RU" sz="1400" b="1" dirty="0" smtClean="0">
                <a:solidFill>
                  <a:srgbClr val="000000"/>
                </a:solidFill>
                <a:latin typeface="Cambria" panose="02040503050406030204" pitchFamily="18" charset="0"/>
              </a:rPr>
              <a:t>3) Технология производства</a:t>
            </a:r>
          </a:p>
          <a:p>
            <a:pPr>
              <a:lnSpc>
                <a:spcPct val="130000"/>
              </a:lnSpc>
            </a:pPr>
            <a:r>
              <a:rPr lang="ru-RU" sz="1400" dirty="0">
                <a:solidFill>
                  <a:srgbClr val="000000"/>
                </a:solidFill>
                <a:latin typeface="Cambria" panose="02040503050406030204" pitchFamily="18" charset="0"/>
              </a:rPr>
              <a:t>Переработка рыбы – довольно сложный с технологической точки зрения </a:t>
            </a:r>
            <a:r>
              <a:rPr lang="ru-RU" sz="1400" dirty="0" smtClean="0">
                <a:solidFill>
                  <a:srgbClr val="000000"/>
                </a:solidFill>
                <a:latin typeface="Cambria" panose="02040503050406030204" pitchFamily="18" charset="0"/>
              </a:rPr>
              <a:t>процесс. Для производства понадобится специалист, который будет отвечать за технологический процесс, проверять качество сырья и готовой продукции.</a:t>
            </a:r>
            <a:endParaRPr lang="ru-RU" sz="1400" dirty="0">
              <a:latin typeface="Cambria" panose="02040503050406030204" pitchFamily="18" charset="0"/>
            </a:endParaRPr>
          </a:p>
        </p:txBody>
      </p:sp>
    </p:spTree>
    <p:extLst>
      <p:ext uri="{BB962C8B-B14F-4D97-AF65-F5344CB8AC3E}">
        <p14:creationId xmlns:p14="http://schemas.microsoft.com/office/powerpoint/2010/main" val="315847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
        <p:nvSpPr>
          <p:cNvPr id="6" name="Прямоугольник 5"/>
          <p:cNvSpPr/>
          <p:nvPr/>
        </p:nvSpPr>
        <p:spPr>
          <a:xfrm>
            <a:off x="4647560" y="258792"/>
            <a:ext cx="2893549" cy="461665"/>
          </a:xfrm>
          <a:prstGeom prst="rect">
            <a:avLst/>
          </a:prstGeom>
        </p:spPr>
        <p:txBody>
          <a:bodyPr wrap="none">
            <a:spAutoFit/>
          </a:bodyPr>
          <a:lstStyle/>
          <a:p>
            <a:pPr algn="ctr"/>
            <a:r>
              <a:rPr lang="ru-RU" sz="2400" b="1" dirty="0" smtClean="0">
                <a:solidFill>
                  <a:schemeClr val="accent1">
                    <a:lumMod val="75000"/>
                    <a:alpha val="80000"/>
                  </a:schemeClr>
                </a:solidFill>
                <a:latin typeface="Cambria" panose="02040503050406030204" pitchFamily="18" charset="0"/>
              </a:rPr>
              <a:t>Финансовый план</a:t>
            </a:r>
            <a:endParaRPr lang="ru-RU" sz="2400" b="1" dirty="0">
              <a:solidFill>
                <a:schemeClr val="accent1">
                  <a:lumMod val="75000"/>
                  <a:alpha val="80000"/>
                </a:schemeClr>
              </a:solidFill>
              <a:latin typeface="Cambria" panose="02040503050406030204" pitchFamily="18" charset="0"/>
            </a:endParaRPr>
          </a:p>
        </p:txBody>
      </p:sp>
      <p:sp>
        <p:nvSpPr>
          <p:cNvPr id="7" name="Нижний колонтитул 2"/>
          <p:cNvSpPr>
            <a:spLocks noGrp="1"/>
          </p:cNvSpPr>
          <p:nvPr>
            <p:ph type="ftr" sz="quarter" idx="11"/>
          </p:nvPr>
        </p:nvSpPr>
        <p:spPr>
          <a:xfrm>
            <a:off x="4036934" y="6366933"/>
            <a:ext cx="4114800" cy="491067"/>
          </a:xfrm>
        </p:spPr>
        <p:txBody>
          <a:bodyPr/>
          <a:lstStyle/>
          <a:p>
            <a:r>
              <a:rPr lang="ru-RU" dirty="0" smtClean="0">
                <a:latin typeface="Cambria" panose="02040503050406030204" pitchFamily="18" charset="0"/>
              </a:rPr>
              <a:t>Фонд поддержки предпринимательства и предоставления гарантий Ненецкого автономного округа</a:t>
            </a:r>
          </a:p>
        </p:txBody>
      </p:sp>
      <p:graphicFrame>
        <p:nvGraphicFramePr>
          <p:cNvPr id="8" name="Таблица 7"/>
          <p:cNvGraphicFramePr>
            <a:graphicFrameLocks noGrp="1"/>
          </p:cNvGraphicFramePr>
          <p:nvPr>
            <p:extLst>
              <p:ext uri="{D42A27DB-BD31-4B8C-83A1-F6EECF244321}">
                <p14:modId xmlns:p14="http://schemas.microsoft.com/office/powerpoint/2010/main" val="3220760144"/>
              </p:ext>
            </p:extLst>
          </p:nvPr>
        </p:nvGraphicFramePr>
        <p:xfrm>
          <a:off x="1804305" y="817922"/>
          <a:ext cx="8580057" cy="5285024"/>
        </p:xfrm>
        <a:graphic>
          <a:graphicData uri="http://schemas.openxmlformats.org/drawingml/2006/table">
            <a:tbl>
              <a:tblPr/>
              <a:tblGrid>
                <a:gridCol w="3093098"/>
                <a:gridCol w="839084"/>
                <a:gridCol w="929575"/>
                <a:gridCol w="929575"/>
                <a:gridCol w="929575"/>
                <a:gridCol w="929575"/>
                <a:gridCol w="929575"/>
              </a:tblGrid>
              <a:tr h="299678">
                <a:tc gridSpan="7">
                  <a:txBody>
                    <a:bodyPr/>
                    <a:lstStyle/>
                    <a:p>
                      <a:pPr algn="ctr" fontAlgn="ctr"/>
                      <a:r>
                        <a:rPr lang="ru-RU" sz="800" b="1" i="0" u="none" strike="noStrike" dirty="0">
                          <a:solidFill>
                            <a:srgbClr val="000000"/>
                          </a:solidFill>
                          <a:effectLst/>
                          <a:latin typeface="Cambria" panose="02040503050406030204" pitchFamily="18" charset="0"/>
                        </a:rPr>
                        <a:t>Основные показатели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0302">
                <a:tc rowSpan="2">
                  <a:txBody>
                    <a:bodyPr/>
                    <a:lstStyle/>
                    <a:p>
                      <a:pPr algn="ctr" fontAlgn="ctr"/>
                      <a:r>
                        <a:rPr lang="ru-RU" sz="800" b="0" i="0" u="none" strike="noStrike" dirty="0">
                          <a:solidFill>
                            <a:srgbClr val="000000"/>
                          </a:solidFill>
                          <a:effectLst/>
                          <a:latin typeface="Cambria" panose="02040503050406030204" pitchFamily="18" charset="0"/>
                        </a:rPr>
                        <a:t>Наименование</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800" b="1" i="0" u="none" strike="noStrike">
                          <a:solidFill>
                            <a:srgbClr val="000000"/>
                          </a:solidFill>
                          <a:effectLst/>
                          <a:latin typeface="Cambria" panose="02040503050406030204" pitchFamily="18" charset="0"/>
                        </a:rPr>
                        <a:t>Период, год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0302">
                <a:tc vMerge="1">
                  <a:txBody>
                    <a:bodyPr/>
                    <a:lstStyle/>
                    <a:p>
                      <a:endParaRPr lang="ru-RU"/>
                    </a:p>
                  </a:txBody>
                  <a:tcPr/>
                </a:tc>
                <a:tc>
                  <a:txBody>
                    <a:bodyPr/>
                    <a:lstStyle/>
                    <a:p>
                      <a:pPr algn="ctr" fontAlgn="ctr"/>
                      <a:r>
                        <a:rPr lang="ru-RU" sz="800" b="0" i="0" u="none" strike="noStrike">
                          <a:solidFill>
                            <a:srgbClr val="000000"/>
                          </a:solidFill>
                          <a:effectLst/>
                          <a:latin typeface="Cambria" panose="02040503050406030204"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l" fontAlgn="ctr"/>
                      <a:r>
                        <a:rPr lang="ru-RU" sz="800" b="0" i="0" u="none" strike="noStrike" dirty="0">
                          <a:solidFill>
                            <a:srgbClr val="000000"/>
                          </a:solidFill>
                          <a:effectLst/>
                          <a:latin typeface="Cambria" panose="02040503050406030204" pitchFamily="18" charset="0"/>
                        </a:rPr>
                        <a:t>Производственная мощность цеха, кг за сезон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30 </a:t>
                      </a:r>
                      <a:r>
                        <a:rPr lang="ru-RU" sz="800" b="0"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30 </a:t>
                      </a:r>
                      <a:r>
                        <a:rPr lang="ru-RU" sz="800" b="0"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30 </a:t>
                      </a:r>
                      <a:r>
                        <a:rPr lang="ru-RU" sz="800" b="0"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30 </a:t>
                      </a:r>
                      <a:r>
                        <a:rPr lang="ru-RU" sz="800" b="0"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30 </a:t>
                      </a:r>
                      <a:r>
                        <a:rPr lang="ru-RU" sz="800" b="0"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l" fontAlgn="ctr"/>
                      <a:r>
                        <a:rPr lang="ru-RU" sz="800" b="0" i="0" u="none" strike="noStrike" dirty="0">
                          <a:solidFill>
                            <a:srgbClr val="000000"/>
                          </a:solidFill>
                          <a:effectLst/>
                          <a:latin typeface="Cambria" panose="02040503050406030204" pitchFamily="18" charset="0"/>
                        </a:rPr>
                        <a:t>Загрузка цеха,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Cambria" panose="02040503050406030204" pitchFamily="18" charset="0"/>
                        </a:rPr>
                        <a:t>65%</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Cambria" panose="02040503050406030204" pitchFamily="18" charset="0"/>
                        </a:rPr>
                        <a:t>70%</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Cambria" panose="02040503050406030204" pitchFamily="18" charset="0"/>
                        </a:rPr>
                        <a:t>80%</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Cambria" panose="02040503050406030204" pitchFamily="18" charset="0"/>
                        </a:rPr>
                        <a:t>85%</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Cambria" panose="02040503050406030204" pitchFamily="18" charset="0"/>
                        </a:rPr>
                        <a:t>90%</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l" fontAlgn="ctr"/>
                      <a:r>
                        <a:rPr lang="ru-RU" sz="800" b="1" i="0" u="none" strike="noStrike" dirty="0">
                          <a:solidFill>
                            <a:srgbClr val="000000"/>
                          </a:solidFill>
                          <a:effectLst/>
                          <a:latin typeface="Cambria" panose="02040503050406030204" pitchFamily="18" charset="0"/>
                        </a:rPr>
                        <a:t>Объем закупки сырья, кг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2 </a:t>
                      </a:r>
                      <a:r>
                        <a:rPr lang="ru-RU" sz="800" b="1" i="0" u="none" strike="noStrike" dirty="0">
                          <a:solidFill>
                            <a:srgbClr val="000000"/>
                          </a:solidFill>
                          <a:effectLst/>
                          <a:latin typeface="Cambria" panose="02040503050406030204" pitchFamily="18" charset="0"/>
                        </a:rPr>
                        <a:t>925,00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16 </a:t>
                      </a:r>
                      <a:r>
                        <a:rPr lang="ru-RU" sz="800" b="1" i="0" u="none" strike="noStrike" dirty="0">
                          <a:solidFill>
                            <a:srgbClr val="000000"/>
                          </a:solidFill>
                          <a:effectLst/>
                          <a:latin typeface="Cambria" panose="02040503050406030204" pitchFamily="18" charset="0"/>
                        </a:rPr>
                        <a:t>575,00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21 </a:t>
                      </a:r>
                      <a:r>
                        <a:rPr lang="ru-RU" sz="800" b="1"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24 </a:t>
                      </a:r>
                      <a:r>
                        <a:rPr lang="ru-RU" sz="800" b="1"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25 </a:t>
                      </a:r>
                      <a:r>
                        <a:rPr lang="ru-RU" sz="800" b="1" i="0" u="none" strike="noStrike" dirty="0">
                          <a:solidFill>
                            <a:srgbClr val="000000"/>
                          </a:solidFill>
                          <a:effectLst/>
                          <a:latin typeface="Cambria" panose="02040503050406030204" pitchFamily="18" charset="0"/>
                        </a:rPr>
                        <a:t>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27 </a:t>
                      </a:r>
                      <a:r>
                        <a:rPr lang="ru-RU" sz="800" b="1"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0302">
                <a:tc>
                  <a:txBody>
                    <a:bodyPr/>
                    <a:lstStyle/>
                    <a:p>
                      <a:pPr marL="72000" algn="l" fontAlgn="b"/>
                      <a:r>
                        <a:rPr lang="ru-RU" sz="800" b="1" i="0" u="none" strike="noStrike" dirty="0">
                          <a:solidFill>
                            <a:srgbClr val="000000"/>
                          </a:solidFill>
                          <a:effectLst/>
                          <a:latin typeface="Cambria" panose="02040503050406030204" pitchFamily="18" charset="0"/>
                        </a:rPr>
                        <a:t>Вес готовой продукции, кг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12 </a:t>
                      </a:r>
                      <a:r>
                        <a:rPr lang="ru-RU" sz="800" b="1" i="0" u="none" strike="noStrike" dirty="0">
                          <a:solidFill>
                            <a:srgbClr val="000000"/>
                          </a:solidFill>
                          <a:effectLst/>
                          <a:latin typeface="Cambria" panose="02040503050406030204" pitchFamily="18" charset="0"/>
                        </a:rPr>
                        <a:t>675,00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13 </a:t>
                      </a:r>
                      <a:r>
                        <a:rPr lang="ru-RU" sz="800" b="1" i="0" u="none" strike="noStrike" dirty="0">
                          <a:solidFill>
                            <a:srgbClr val="000000"/>
                          </a:solidFill>
                          <a:effectLst/>
                          <a:latin typeface="Cambria" panose="02040503050406030204" pitchFamily="18" charset="0"/>
                        </a:rPr>
                        <a:t>650,00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15 </a:t>
                      </a:r>
                      <a:r>
                        <a:rPr lang="ru-RU" sz="800" b="1" i="0" u="none" strike="noStrike" dirty="0">
                          <a:solidFill>
                            <a:srgbClr val="000000"/>
                          </a:solidFill>
                          <a:effectLst/>
                          <a:latin typeface="Cambria" panose="02040503050406030204" pitchFamily="18" charset="0"/>
                        </a:rPr>
                        <a:t>600,00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16 </a:t>
                      </a:r>
                      <a:r>
                        <a:rPr lang="ru-RU" sz="800" b="1" i="0" u="none" strike="noStrike" dirty="0">
                          <a:solidFill>
                            <a:srgbClr val="000000"/>
                          </a:solidFill>
                          <a:effectLst/>
                          <a:latin typeface="Cambria" panose="02040503050406030204" pitchFamily="18" charset="0"/>
                        </a:rPr>
                        <a:t>575,00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17 </a:t>
                      </a:r>
                      <a:r>
                        <a:rPr lang="ru-RU" sz="800" b="1" i="0" u="none" strike="noStrike" dirty="0">
                          <a:solidFill>
                            <a:srgbClr val="000000"/>
                          </a:solidFill>
                          <a:effectLst/>
                          <a:latin typeface="Cambria" panose="02040503050406030204" pitchFamily="18" charset="0"/>
                        </a:rPr>
                        <a:t>550,00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0302">
                <a:tc>
                  <a:txBody>
                    <a:bodyPr/>
                    <a:lstStyle/>
                    <a:p>
                      <a:pPr marL="72000" algn="l" fontAlgn="b"/>
                      <a:r>
                        <a:rPr lang="ru-RU" sz="800" b="1" i="0" u="none" strike="noStrike" dirty="0">
                          <a:solidFill>
                            <a:srgbClr val="000000"/>
                          </a:solidFill>
                          <a:effectLst/>
                          <a:latin typeface="Cambria" panose="02040503050406030204" pitchFamily="18" charset="0"/>
                        </a:rPr>
                        <a:t>Средняя цена за 1 кг при покупке у населения сырья, </a:t>
                      </a:r>
                      <a:r>
                        <a:rPr lang="ru-RU" sz="800" b="1" i="0" u="none" strike="noStrike" dirty="0" err="1">
                          <a:solidFill>
                            <a:srgbClr val="000000"/>
                          </a:solidFill>
                          <a:effectLst/>
                          <a:latin typeface="Cambria" panose="02040503050406030204" pitchFamily="18" charset="0"/>
                        </a:rPr>
                        <a:t>руб</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144,69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144,69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144,69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144,69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144,69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0302">
                <a:tc>
                  <a:txBody>
                    <a:bodyPr/>
                    <a:lstStyle/>
                    <a:p>
                      <a:pPr marL="72000" algn="l" fontAlgn="b"/>
                      <a:r>
                        <a:rPr lang="ru-RU" sz="800" b="0" i="0" u="none" strike="noStrike" dirty="0">
                          <a:solidFill>
                            <a:srgbClr val="000000"/>
                          </a:solidFill>
                          <a:effectLst/>
                          <a:latin typeface="Cambria" panose="02040503050406030204" pitchFamily="18" charset="0"/>
                        </a:rPr>
                        <a:t>Реализация, % от производства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0"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Cambria" panose="02040503050406030204" pitchFamily="18" charset="0"/>
                        </a:rPr>
                        <a:t>80%</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Cambria" panose="02040503050406030204" pitchFamily="18" charset="0"/>
                        </a:rPr>
                        <a:t>90%</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Cambria" panose="02040503050406030204" pitchFamily="18" charset="0"/>
                        </a:rPr>
                        <a:t>90%</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Cambria" panose="02040503050406030204" pitchFamily="18" charset="0"/>
                        </a:rPr>
                        <a:t>95%</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dirty="0">
                          <a:solidFill>
                            <a:srgbClr val="000000"/>
                          </a:solidFill>
                          <a:effectLst/>
                          <a:latin typeface="Cambria" panose="02040503050406030204" pitchFamily="18" charset="0"/>
                        </a:rPr>
                        <a:t>95%</a:t>
                      </a:r>
                    </a:p>
                  </a:txBody>
                  <a:tcPr marL="46780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452">
                <a:tc gridSpan="7">
                  <a:txBody>
                    <a:bodyPr/>
                    <a:lstStyle/>
                    <a:p>
                      <a:pPr marL="72000" algn="ctr" fontAlgn="ctr"/>
                      <a:r>
                        <a:rPr lang="ru-RU" sz="800" b="1" i="0" u="none" strike="noStrike" dirty="0">
                          <a:solidFill>
                            <a:srgbClr val="000000"/>
                          </a:solidFill>
                          <a:effectLst/>
                          <a:latin typeface="Cambria" panose="02040503050406030204" pitchFamily="18" charset="0"/>
                        </a:rPr>
                        <a:t>Расходы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5376">
                <a:tc rowSpan="2">
                  <a:txBody>
                    <a:bodyPr/>
                    <a:lstStyle/>
                    <a:p>
                      <a:pPr marL="72000" algn="ctr" fontAlgn="ctr"/>
                      <a:r>
                        <a:rPr lang="ru-RU" sz="800" b="0" i="0" u="none" strike="noStrike" dirty="0">
                          <a:solidFill>
                            <a:srgbClr val="000000"/>
                          </a:solidFill>
                          <a:effectLst/>
                          <a:latin typeface="Cambria" panose="02040503050406030204" pitchFamily="18" charset="0"/>
                        </a:rPr>
                        <a:t>Наименование</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ru-RU" sz="800" b="1" i="0" u="none" strike="noStrike" dirty="0">
                          <a:solidFill>
                            <a:srgbClr val="000000"/>
                          </a:solidFill>
                          <a:effectLst/>
                          <a:latin typeface="Cambria" panose="02040503050406030204" pitchFamily="18" charset="0"/>
                        </a:rPr>
                        <a:t>Период, год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0302">
                <a:tc vMerge="1">
                  <a:txBody>
                    <a:bodyPr/>
                    <a:lstStyle/>
                    <a:p>
                      <a:endParaRPr lang="ru-RU"/>
                    </a:p>
                  </a:txBody>
                  <a:tcPr/>
                </a:tc>
                <a:tc>
                  <a:txBody>
                    <a:bodyPr/>
                    <a:lstStyle/>
                    <a:p>
                      <a:pPr algn="ctr" fontAlgn="ctr"/>
                      <a:r>
                        <a:rPr lang="ru-RU" sz="800" b="0" i="0" u="none" strike="noStrike">
                          <a:solidFill>
                            <a:srgbClr val="000000"/>
                          </a:solidFill>
                          <a:effectLst/>
                          <a:latin typeface="Cambria" panose="02040503050406030204"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Cambria" panose="02040503050406030204"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l" fontAlgn="ctr"/>
                      <a:r>
                        <a:rPr lang="ru-RU" sz="800" b="1" i="0" u="none" strike="noStrike" dirty="0">
                          <a:solidFill>
                            <a:srgbClr val="000000"/>
                          </a:solidFill>
                          <a:effectLst/>
                          <a:latin typeface="Cambria" panose="02040503050406030204" pitchFamily="18" charset="0"/>
                        </a:rPr>
                        <a:t>Инвестиционные расходы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 </a:t>
                      </a:r>
                      <a:r>
                        <a:rPr lang="ru-RU" sz="800" b="1" i="0" u="none" strike="noStrike" dirty="0">
                          <a:solidFill>
                            <a:srgbClr val="000000"/>
                          </a:solidFill>
                          <a:effectLst/>
                          <a:latin typeface="Cambria" panose="02040503050406030204" pitchFamily="18" charset="0"/>
                        </a:rPr>
                        <a:t>494 485,00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     </a:t>
                      </a:r>
                      <a:endParaRPr lang="ru-RU" sz="800" b="1" i="0" u="none" strike="noStrike" dirty="0">
                        <a:solidFill>
                          <a:srgbClr val="000000"/>
                        </a:solidFill>
                        <a:effectLst/>
                        <a:latin typeface="Cambria" panose="020405030504060302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98332">
                <a:tc>
                  <a:txBody>
                    <a:bodyPr/>
                    <a:lstStyle/>
                    <a:p>
                      <a:pPr marL="72000" algn="l" fontAlgn="ctr"/>
                      <a:r>
                        <a:rPr lang="ru-RU" sz="800" b="1" i="0" u="none" strike="noStrike" dirty="0">
                          <a:solidFill>
                            <a:srgbClr val="000000"/>
                          </a:solidFill>
                          <a:effectLst/>
                          <a:latin typeface="Cambria" panose="02040503050406030204" pitchFamily="18" charset="0"/>
                        </a:rPr>
                        <a:t>Затраты на приобретение сырья</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398 </a:t>
                      </a:r>
                      <a:r>
                        <a:rPr lang="ru-RU" sz="800" b="1" i="0" u="none" strike="noStrike" dirty="0">
                          <a:solidFill>
                            <a:srgbClr val="000000"/>
                          </a:solidFill>
                          <a:effectLst/>
                          <a:latin typeface="Cambria" panose="02040503050406030204" pitchFamily="18" charset="0"/>
                        </a:rPr>
                        <a:t>165,63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2 </a:t>
                      </a:r>
                      <a:r>
                        <a:rPr lang="ru-RU" sz="800" b="1" i="0" u="none" strike="noStrike" dirty="0">
                          <a:solidFill>
                            <a:srgbClr val="000000"/>
                          </a:solidFill>
                          <a:effectLst/>
                          <a:latin typeface="Cambria" panose="02040503050406030204" pitchFamily="18" charset="0"/>
                        </a:rPr>
                        <a:t>256 271,88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2 </a:t>
                      </a:r>
                      <a:r>
                        <a:rPr lang="ru-RU" sz="800" b="1" i="0" u="none" strike="noStrike" dirty="0">
                          <a:solidFill>
                            <a:srgbClr val="000000"/>
                          </a:solidFill>
                          <a:effectLst/>
                          <a:latin typeface="Cambria" panose="02040503050406030204" pitchFamily="18" charset="0"/>
                        </a:rPr>
                        <a:t>858 625,00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 </a:t>
                      </a:r>
                      <a:r>
                        <a:rPr lang="ru-RU" sz="800" b="1" i="0" u="none" strike="noStrike" dirty="0">
                          <a:solidFill>
                            <a:srgbClr val="000000"/>
                          </a:solidFill>
                          <a:effectLst/>
                          <a:latin typeface="Cambria" panose="02040503050406030204" pitchFamily="18" charset="0"/>
                        </a:rPr>
                        <a:t>267 000,00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 </a:t>
                      </a:r>
                      <a:r>
                        <a:rPr lang="ru-RU" sz="800" b="1" i="0" u="none" strike="noStrike" dirty="0">
                          <a:solidFill>
                            <a:srgbClr val="000000"/>
                          </a:solidFill>
                          <a:effectLst/>
                          <a:latin typeface="Cambria" panose="02040503050406030204" pitchFamily="18" charset="0"/>
                        </a:rPr>
                        <a:t>471 187,50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 </a:t>
                      </a:r>
                      <a:r>
                        <a:rPr lang="ru-RU" sz="800" b="1" i="0" u="none" strike="noStrike" dirty="0">
                          <a:solidFill>
                            <a:srgbClr val="000000"/>
                          </a:solidFill>
                          <a:effectLst/>
                          <a:latin typeface="Cambria" panose="02040503050406030204" pitchFamily="18" charset="0"/>
                        </a:rPr>
                        <a:t>675 375,00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98332">
                <a:tc>
                  <a:txBody>
                    <a:bodyPr/>
                    <a:lstStyle/>
                    <a:p>
                      <a:pPr marL="72000" algn="l" fontAlgn="ctr"/>
                      <a:r>
                        <a:rPr lang="ru-RU" sz="800" b="1" i="0" u="none" strike="noStrike" dirty="0">
                          <a:solidFill>
                            <a:srgbClr val="000000"/>
                          </a:solidFill>
                          <a:effectLst/>
                          <a:latin typeface="Cambria" panose="02040503050406030204" pitchFamily="18" charset="0"/>
                        </a:rPr>
                        <a:t>Производственные издержки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 </a:t>
                      </a:r>
                      <a:r>
                        <a:rPr lang="ru-RU" sz="800" b="1" i="0" u="none" strike="noStrike" dirty="0">
                          <a:solidFill>
                            <a:srgbClr val="000000"/>
                          </a:solidFill>
                          <a:effectLst/>
                          <a:latin typeface="Cambria" panose="02040503050406030204" pitchFamily="18" charset="0"/>
                        </a:rPr>
                        <a:t>256 837,55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 </a:t>
                      </a:r>
                      <a:r>
                        <a:rPr lang="ru-RU" sz="800" b="1" i="0" u="none" strike="noStrike" dirty="0">
                          <a:solidFill>
                            <a:srgbClr val="000000"/>
                          </a:solidFill>
                          <a:effectLst/>
                          <a:latin typeface="Cambria" panose="02040503050406030204" pitchFamily="18" charset="0"/>
                        </a:rPr>
                        <a:t>495 410,74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 </a:t>
                      </a:r>
                      <a:r>
                        <a:rPr lang="ru-RU" sz="800" b="1" i="0" u="none" strike="noStrike" dirty="0">
                          <a:solidFill>
                            <a:srgbClr val="000000"/>
                          </a:solidFill>
                          <a:effectLst/>
                          <a:latin typeface="Cambria" panose="02040503050406030204" pitchFamily="18" charset="0"/>
                        </a:rPr>
                        <a:t>686 558,92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 </a:t>
                      </a:r>
                      <a:r>
                        <a:rPr lang="ru-RU" sz="800" b="1" i="0" u="none" strike="noStrike" dirty="0">
                          <a:solidFill>
                            <a:srgbClr val="000000"/>
                          </a:solidFill>
                          <a:effectLst/>
                          <a:latin typeface="Cambria" panose="02040503050406030204" pitchFamily="18" charset="0"/>
                        </a:rPr>
                        <a:t>836 001,76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ru-RU" sz="800" b="1" i="0" u="none" strike="noStrike" dirty="0" smtClean="0">
                          <a:solidFill>
                            <a:srgbClr val="000000"/>
                          </a:solidFill>
                          <a:effectLst/>
                          <a:latin typeface="Cambria" panose="02040503050406030204" pitchFamily="18" charset="0"/>
                        </a:rPr>
                        <a:t>3 </a:t>
                      </a:r>
                      <a:r>
                        <a:rPr lang="ru-RU" sz="800" b="1" i="0" u="none" strike="noStrike" dirty="0">
                          <a:solidFill>
                            <a:srgbClr val="000000"/>
                          </a:solidFill>
                          <a:effectLst/>
                          <a:latin typeface="Cambria" panose="02040503050406030204" pitchFamily="18" charset="0"/>
                        </a:rPr>
                        <a:t>934 744,61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0302">
                <a:tc>
                  <a:txBody>
                    <a:bodyPr/>
                    <a:lstStyle/>
                    <a:p>
                      <a:pPr marL="72000" algn="l" fontAlgn="ctr"/>
                      <a:r>
                        <a:rPr lang="ru-RU" sz="800" b="1" i="0" u="none" strike="noStrike" dirty="0">
                          <a:solidFill>
                            <a:srgbClr val="000000"/>
                          </a:solidFill>
                          <a:effectLst/>
                          <a:latin typeface="Cambria" panose="02040503050406030204" pitchFamily="18" charset="0"/>
                        </a:rPr>
                        <a:t>Всего расходы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ru-RU" sz="800" b="1" i="0" u="none" strike="noStrike" dirty="0" smtClean="0">
                          <a:solidFill>
                            <a:srgbClr val="000000"/>
                          </a:solidFill>
                          <a:effectLst/>
                          <a:latin typeface="Cambria" panose="02040503050406030204" pitchFamily="18" charset="0"/>
                        </a:rPr>
                        <a:t>1 </a:t>
                      </a:r>
                      <a:r>
                        <a:rPr lang="ru-RU" sz="800" b="1" i="0" u="none" strike="noStrike" dirty="0">
                          <a:solidFill>
                            <a:srgbClr val="000000"/>
                          </a:solidFill>
                          <a:effectLst/>
                          <a:latin typeface="Cambria" panose="02040503050406030204" pitchFamily="18" charset="0"/>
                        </a:rPr>
                        <a:t>892 650,63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ru-RU" sz="800" b="1" i="0" u="none" strike="noStrike" dirty="0" smtClean="0">
                          <a:solidFill>
                            <a:srgbClr val="000000"/>
                          </a:solidFill>
                          <a:effectLst/>
                          <a:latin typeface="Cambria" panose="02040503050406030204" pitchFamily="18" charset="0"/>
                        </a:rPr>
                        <a:t>5 </a:t>
                      </a:r>
                      <a:r>
                        <a:rPr lang="ru-RU" sz="800" b="1" i="0" u="none" strike="noStrike" dirty="0">
                          <a:solidFill>
                            <a:srgbClr val="000000"/>
                          </a:solidFill>
                          <a:effectLst/>
                          <a:latin typeface="Cambria" panose="02040503050406030204" pitchFamily="18" charset="0"/>
                        </a:rPr>
                        <a:t>513 109,43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ru-RU" sz="800" b="1" i="0" u="none" strike="noStrike" dirty="0" smtClean="0">
                          <a:solidFill>
                            <a:srgbClr val="000000"/>
                          </a:solidFill>
                          <a:effectLst/>
                          <a:latin typeface="Cambria" panose="02040503050406030204" pitchFamily="18" charset="0"/>
                        </a:rPr>
                        <a:t>6 </a:t>
                      </a:r>
                      <a:r>
                        <a:rPr lang="ru-RU" sz="800" b="1" i="0" u="none" strike="noStrike" dirty="0">
                          <a:solidFill>
                            <a:srgbClr val="000000"/>
                          </a:solidFill>
                          <a:effectLst/>
                          <a:latin typeface="Cambria" panose="02040503050406030204" pitchFamily="18" charset="0"/>
                        </a:rPr>
                        <a:t>354 035,74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ru-RU" sz="800" b="1" i="0" u="none" strike="noStrike" dirty="0" smtClean="0">
                          <a:solidFill>
                            <a:srgbClr val="000000"/>
                          </a:solidFill>
                          <a:effectLst/>
                          <a:latin typeface="Cambria" panose="02040503050406030204" pitchFamily="18" charset="0"/>
                        </a:rPr>
                        <a:t>6 </a:t>
                      </a:r>
                      <a:r>
                        <a:rPr lang="ru-RU" sz="800" b="1" i="0" u="none" strike="noStrike" dirty="0">
                          <a:solidFill>
                            <a:srgbClr val="000000"/>
                          </a:solidFill>
                          <a:effectLst/>
                          <a:latin typeface="Cambria" panose="02040503050406030204" pitchFamily="18" charset="0"/>
                        </a:rPr>
                        <a:t>953 558,92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ru-RU" sz="800" b="1" i="0" u="none" strike="noStrike" dirty="0" smtClean="0">
                          <a:solidFill>
                            <a:srgbClr val="000000"/>
                          </a:solidFill>
                          <a:effectLst/>
                          <a:latin typeface="Cambria" panose="02040503050406030204" pitchFamily="18" charset="0"/>
                        </a:rPr>
                        <a:t>7 </a:t>
                      </a:r>
                      <a:r>
                        <a:rPr lang="ru-RU" sz="800" b="1" i="0" u="none" strike="noStrike" dirty="0">
                          <a:solidFill>
                            <a:srgbClr val="000000"/>
                          </a:solidFill>
                          <a:effectLst/>
                          <a:latin typeface="Cambria" panose="02040503050406030204" pitchFamily="18" charset="0"/>
                        </a:rPr>
                        <a:t>307 189,26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ru-RU" sz="800" b="1" i="0" u="none" strike="noStrike" dirty="0" smtClean="0">
                          <a:solidFill>
                            <a:srgbClr val="000000"/>
                          </a:solidFill>
                          <a:effectLst/>
                          <a:latin typeface="Cambria" panose="02040503050406030204" pitchFamily="18" charset="0"/>
                        </a:rPr>
                        <a:t>7 </a:t>
                      </a:r>
                      <a:r>
                        <a:rPr lang="ru-RU" sz="800" b="1" i="0" u="none" strike="noStrike" dirty="0">
                          <a:solidFill>
                            <a:srgbClr val="000000"/>
                          </a:solidFill>
                          <a:effectLst/>
                          <a:latin typeface="Cambria" panose="02040503050406030204" pitchFamily="18" charset="0"/>
                        </a:rPr>
                        <a:t>610 119,61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43407">
                <a:tc gridSpan="7">
                  <a:txBody>
                    <a:bodyPr/>
                    <a:lstStyle/>
                    <a:p>
                      <a:pPr marL="72000" algn="ctr" fontAlgn="ctr"/>
                      <a:r>
                        <a:rPr lang="ru-RU" sz="800" b="1" i="0" u="none" strike="noStrike" dirty="0">
                          <a:solidFill>
                            <a:srgbClr val="000000"/>
                          </a:solidFill>
                          <a:effectLst/>
                          <a:latin typeface="Cambria" panose="02040503050406030204" pitchFamily="18" charset="0"/>
                        </a:rPr>
                        <a:t>Доходы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0302">
                <a:tc>
                  <a:txBody>
                    <a:bodyPr/>
                    <a:lstStyle/>
                    <a:p>
                      <a:pPr marL="72000" algn="l" fontAlgn="ctr"/>
                      <a:r>
                        <a:rPr lang="ru-RU" sz="800" b="1" i="0" u="none" strike="noStrike" dirty="0">
                          <a:solidFill>
                            <a:srgbClr val="000000"/>
                          </a:solidFill>
                          <a:effectLst/>
                          <a:latin typeface="Cambria" panose="02040503050406030204" pitchFamily="18" charset="0"/>
                        </a:rPr>
                        <a:t>Инвестиции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1 </a:t>
                      </a:r>
                      <a:r>
                        <a:rPr lang="ru-RU" sz="800" b="1" i="0" u="none" strike="noStrike" dirty="0">
                          <a:solidFill>
                            <a:srgbClr val="000000"/>
                          </a:solidFill>
                          <a:effectLst/>
                          <a:latin typeface="Cambria" panose="02040503050406030204" pitchFamily="18" charset="0"/>
                        </a:rPr>
                        <a:t>892 650,63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r" fontAlgn="ctr"/>
                      <a:r>
                        <a:rPr lang="ru-RU" sz="800" b="0" i="0" u="none" strike="noStrike" dirty="0">
                          <a:solidFill>
                            <a:srgbClr val="000000"/>
                          </a:solidFill>
                          <a:effectLst/>
                          <a:latin typeface="Cambria" panose="02040503050406030204" pitchFamily="18" charset="0"/>
                        </a:rPr>
                        <a:t>Собственные средства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1 </a:t>
                      </a:r>
                      <a:r>
                        <a:rPr lang="ru-RU" sz="800" b="1" i="0" u="none" strike="noStrike" dirty="0">
                          <a:solidFill>
                            <a:srgbClr val="000000"/>
                          </a:solidFill>
                          <a:effectLst/>
                          <a:latin typeface="Cambria" panose="02040503050406030204" pitchFamily="18" charset="0"/>
                        </a:rPr>
                        <a:t>092 650,63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r" fontAlgn="ctr"/>
                      <a:r>
                        <a:rPr lang="ru-RU" sz="800" b="0" i="0" u="none" strike="noStrike" dirty="0">
                          <a:solidFill>
                            <a:srgbClr val="000000"/>
                          </a:solidFill>
                          <a:effectLst/>
                          <a:latin typeface="Cambria" panose="02040503050406030204" pitchFamily="18" charset="0"/>
                        </a:rPr>
                        <a:t>Грант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500 </a:t>
                      </a:r>
                      <a:r>
                        <a:rPr lang="ru-RU" sz="800" b="1"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r" fontAlgn="ctr"/>
                      <a:r>
                        <a:rPr lang="ru-RU" sz="800" b="0" i="0" u="none" strike="noStrike" dirty="0">
                          <a:solidFill>
                            <a:srgbClr val="000000"/>
                          </a:solidFill>
                          <a:effectLst/>
                          <a:latin typeface="Cambria" panose="02040503050406030204" pitchFamily="18" charset="0"/>
                        </a:rPr>
                        <a:t>Субсидия на модернизацию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300 </a:t>
                      </a:r>
                      <a:r>
                        <a:rPr lang="ru-RU" sz="800" b="1" i="0" u="none" strike="noStrike" dirty="0">
                          <a:solidFill>
                            <a:srgbClr val="000000"/>
                          </a:solidFill>
                          <a:effectLst/>
                          <a:latin typeface="Cambria" panose="02040503050406030204" pitchFamily="18" charset="0"/>
                        </a:rPr>
                        <a:t>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l" fontAlgn="ctr"/>
                      <a:r>
                        <a:rPr lang="ru-RU" sz="800" b="1" i="0" u="none" strike="noStrike" dirty="0">
                          <a:solidFill>
                            <a:srgbClr val="000000"/>
                          </a:solidFill>
                          <a:effectLst/>
                          <a:latin typeface="Cambria" panose="02040503050406030204" pitchFamily="18" charset="0"/>
                        </a:rPr>
                        <a:t>Выручка от продаж</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5 </a:t>
                      </a:r>
                      <a:r>
                        <a:rPr lang="ru-RU" sz="800" b="1" i="0" u="none" strike="noStrike" dirty="0">
                          <a:solidFill>
                            <a:srgbClr val="000000"/>
                          </a:solidFill>
                          <a:effectLst/>
                          <a:latin typeface="Cambria" panose="02040503050406030204" pitchFamily="18" charset="0"/>
                        </a:rPr>
                        <a:t>830 500,00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7 </a:t>
                      </a:r>
                      <a:r>
                        <a:rPr lang="ru-RU" sz="800" b="1" i="0" u="none" strike="noStrike" dirty="0">
                          <a:solidFill>
                            <a:srgbClr val="000000"/>
                          </a:solidFill>
                          <a:effectLst/>
                          <a:latin typeface="Cambria" panose="02040503050406030204" pitchFamily="18" charset="0"/>
                        </a:rPr>
                        <a:t>497 262,50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8 </a:t>
                      </a:r>
                      <a:r>
                        <a:rPr lang="ru-RU" sz="800" b="1" i="0" u="none" strike="noStrike" dirty="0">
                          <a:solidFill>
                            <a:srgbClr val="000000"/>
                          </a:solidFill>
                          <a:effectLst/>
                          <a:latin typeface="Cambria" panose="02040503050406030204" pitchFamily="18" charset="0"/>
                        </a:rPr>
                        <a:t>201 700,00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9 </a:t>
                      </a:r>
                      <a:r>
                        <a:rPr lang="ru-RU" sz="800" b="1" i="0" u="none" strike="noStrike" dirty="0">
                          <a:solidFill>
                            <a:srgbClr val="000000"/>
                          </a:solidFill>
                          <a:effectLst/>
                          <a:latin typeface="Cambria" panose="02040503050406030204" pitchFamily="18" charset="0"/>
                        </a:rPr>
                        <a:t>143 184,38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9 </a:t>
                      </a:r>
                      <a:r>
                        <a:rPr lang="ru-RU" sz="800" b="1" i="0" u="none" strike="noStrike" dirty="0">
                          <a:solidFill>
                            <a:srgbClr val="000000"/>
                          </a:solidFill>
                          <a:effectLst/>
                          <a:latin typeface="Cambria" panose="02040503050406030204" pitchFamily="18" charset="0"/>
                        </a:rPr>
                        <a:t>472 612,50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l" fontAlgn="ctr"/>
                      <a:r>
                        <a:rPr lang="ru-RU" sz="800" b="1" i="0" u="none" strike="noStrike" dirty="0">
                          <a:solidFill>
                            <a:srgbClr val="000000"/>
                          </a:solidFill>
                          <a:effectLst/>
                          <a:latin typeface="Cambria" panose="02040503050406030204" pitchFamily="18" charset="0"/>
                        </a:rPr>
                        <a:t>Итого выручка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5 </a:t>
                      </a:r>
                      <a:r>
                        <a:rPr lang="ru-RU" sz="800" b="1" i="0" u="none" strike="noStrike" dirty="0">
                          <a:solidFill>
                            <a:srgbClr val="000000"/>
                          </a:solidFill>
                          <a:effectLst/>
                          <a:latin typeface="Cambria" panose="02040503050406030204" pitchFamily="18" charset="0"/>
                        </a:rPr>
                        <a:t>830 500,00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7 </a:t>
                      </a:r>
                      <a:r>
                        <a:rPr lang="ru-RU" sz="800" b="1" i="0" u="none" strike="noStrike" dirty="0">
                          <a:solidFill>
                            <a:srgbClr val="000000"/>
                          </a:solidFill>
                          <a:effectLst/>
                          <a:latin typeface="Cambria" panose="02040503050406030204" pitchFamily="18" charset="0"/>
                        </a:rPr>
                        <a:t>497 262,50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8 </a:t>
                      </a:r>
                      <a:r>
                        <a:rPr lang="ru-RU" sz="800" b="1" i="0" u="none" strike="noStrike" dirty="0">
                          <a:solidFill>
                            <a:srgbClr val="000000"/>
                          </a:solidFill>
                          <a:effectLst/>
                          <a:latin typeface="Cambria" panose="02040503050406030204" pitchFamily="18" charset="0"/>
                        </a:rPr>
                        <a:t>201 700,00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9 </a:t>
                      </a:r>
                      <a:r>
                        <a:rPr lang="ru-RU" sz="800" b="1" i="0" u="none" strike="noStrike" dirty="0">
                          <a:solidFill>
                            <a:srgbClr val="000000"/>
                          </a:solidFill>
                          <a:effectLst/>
                          <a:latin typeface="Cambria" panose="02040503050406030204" pitchFamily="18" charset="0"/>
                        </a:rPr>
                        <a:t>143 184,38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9 </a:t>
                      </a:r>
                      <a:r>
                        <a:rPr lang="ru-RU" sz="800" b="1" i="0" u="none" strike="noStrike" dirty="0">
                          <a:solidFill>
                            <a:srgbClr val="000000"/>
                          </a:solidFill>
                          <a:effectLst/>
                          <a:latin typeface="Cambria" panose="02040503050406030204" pitchFamily="18" charset="0"/>
                        </a:rPr>
                        <a:t>472 612,50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407">
                <a:tc gridSpan="7">
                  <a:txBody>
                    <a:bodyPr/>
                    <a:lstStyle/>
                    <a:p>
                      <a:pPr marL="72000" algn="ctr" fontAlgn="ctr"/>
                      <a:r>
                        <a:rPr lang="ru-RU" sz="800" b="1" i="0" u="none" strike="noStrike" dirty="0">
                          <a:solidFill>
                            <a:srgbClr val="000000"/>
                          </a:solidFill>
                          <a:effectLst/>
                          <a:latin typeface="Cambria" panose="02040503050406030204" pitchFamily="18" charset="0"/>
                        </a:rPr>
                        <a:t>Прибыль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0302">
                <a:tc>
                  <a:txBody>
                    <a:bodyPr/>
                    <a:lstStyle/>
                    <a:p>
                      <a:pPr marL="72000" algn="l" fontAlgn="ctr"/>
                      <a:r>
                        <a:rPr lang="ru-RU" sz="800" b="0" i="0" u="none" strike="noStrike" dirty="0">
                          <a:solidFill>
                            <a:srgbClr val="000000"/>
                          </a:solidFill>
                          <a:effectLst/>
                          <a:latin typeface="Cambria" panose="02040503050406030204" pitchFamily="18" charset="0"/>
                        </a:rPr>
                        <a:t>Балансовая прибыль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317 </a:t>
                      </a:r>
                      <a:r>
                        <a:rPr lang="ru-RU" sz="800" b="0" i="0" u="none" strike="noStrike" dirty="0">
                          <a:solidFill>
                            <a:srgbClr val="000000"/>
                          </a:solidFill>
                          <a:effectLst/>
                          <a:latin typeface="Cambria" panose="02040503050406030204" pitchFamily="18" charset="0"/>
                        </a:rPr>
                        <a:t>390,58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1 </a:t>
                      </a:r>
                      <a:r>
                        <a:rPr lang="ru-RU" sz="800" b="0" i="0" u="none" strike="noStrike" dirty="0">
                          <a:solidFill>
                            <a:srgbClr val="000000"/>
                          </a:solidFill>
                          <a:effectLst/>
                          <a:latin typeface="Cambria" panose="02040503050406030204" pitchFamily="18" charset="0"/>
                        </a:rPr>
                        <a:t>143 226,77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1 </a:t>
                      </a:r>
                      <a:r>
                        <a:rPr lang="ru-RU" sz="800" b="0" i="0" u="none" strike="noStrike" dirty="0">
                          <a:solidFill>
                            <a:srgbClr val="000000"/>
                          </a:solidFill>
                          <a:effectLst/>
                          <a:latin typeface="Cambria" panose="02040503050406030204" pitchFamily="18" charset="0"/>
                        </a:rPr>
                        <a:t>248 141,08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1 </a:t>
                      </a:r>
                      <a:r>
                        <a:rPr lang="ru-RU" sz="800" b="0" i="0" u="none" strike="noStrike" dirty="0">
                          <a:solidFill>
                            <a:srgbClr val="000000"/>
                          </a:solidFill>
                          <a:effectLst/>
                          <a:latin typeface="Cambria" panose="02040503050406030204" pitchFamily="18" charset="0"/>
                        </a:rPr>
                        <a:t>835 995,11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1 </a:t>
                      </a:r>
                      <a:r>
                        <a:rPr lang="ru-RU" sz="800" b="0" i="0" u="none" strike="noStrike" dirty="0">
                          <a:solidFill>
                            <a:srgbClr val="000000"/>
                          </a:solidFill>
                          <a:effectLst/>
                          <a:latin typeface="Cambria" panose="02040503050406030204" pitchFamily="18" charset="0"/>
                        </a:rPr>
                        <a:t>862 492,90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l" fontAlgn="ctr"/>
                      <a:r>
                        <a:rPr lang="ru-RU" sz="800" b="0" i="0" u="none" strike="noStrike" dirty="0">
                          <a:solidFill>
                            <a:srgbClr val="000000"/>
                          </a:solidFill>
                          <a:effectLst/>
                          <a:latin typeface="Cambria" panose="02040503050406030204" pitchFamily="18" charset="0"/>
                        </a:rPr>
                        <a:t>Налоги (УСН 1 % с Доходов)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0"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58 </a:t>
                      </a:r>
                      <a:r>
                        <a:rPr lang="ru-RU" sz="800" b="0" i="0" u="none" strike="noStrike" dirty="0">
                          <a:solidFill>
                            <a:srgbClr val="000000"/>
                          </a:solidFill>
                          <a:effectLst/>
                          <a:latin typeface="Cambria" panose="02040503050406030204" pitchFamily="18" charset="0"/>
                        </a:rPr>
                        <a:t>305,00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74 </a:t>
                      </a:r>
                      <a:r>
                        <a:rPr lang="ru-RU" sz="800" b="0" i="0" u="none" strike="noStrike" dirty="0">
                          <a:solidFill>
                            <a:srgbClr val="000000"/>
                          </a:solidFill>
                          <a:effectLst/>
                          <a:latin typeface="Cambria" panose="02040503050406030204" pitchFamily="18" charset="0"/>
                        </a:rPr>
                        <a:t>972,63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82 </a:t>
                      </a:r>
                      <a:r>
                        <a:rPr lang="ru-RU" sz="800" b="0" i="0" u="none" strike="noStrike" dirty="0">
                          <a:solidFill>
                            <a:srgbClr val="000000"/>
                          </a:solidFill>
                          <a:effectLst/>
                          <a:latin typeface="Cambria" panose="02040503050406030204" pitchFamily="18" charset="0"/>
                        </a:rPr>
                        <a:t>017,00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91 </a:t>
                      </a:r>
                      <a:r>
                        <a:rPr lang="ru-RU" sz="800" b="0" i="0" u="none" strike="noStrike" dirty="0">
                          <a:solidFill>
                            <a:srgbClr val="000000"/>
                          </a:solidFill>
                          <a:effectLst/>
                          <a:latin typeface="Cambria" panose="02040503050406030204" pitchFamily="18" charset="0"/>
                        </a:rPr>
                        <a:t>431,84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0" i="0" u="none" strike="noStrike" dirty="0" smtClean="0">
                          <a:solidFill>
                            <a:srgbClr val="000000"/>
                          </a:solidFill>
                          <a:effectLst/>
                          <a:latin typeface="Cambria" panose="02040503050406030204" pitchFamily="18" charset="0"/>
                        </a:rPr>
                        <a:t>94 </a:t>
                      </a:r>
                      <a:r>
                        <a:rPr lang="ru-RU" sz="800" b="0" i="0" u="none" strike="noStrike" dirty="0">
                          <a:solidFill>
                            <a:srgbClr val="000000"/>
                          </a:solidFill>
                          <a:effectLst/>
                          <a:latin typeface="Cambria" panose="02040503050406030204" pitchFamily="18" charset="0"/>
                        </a:rPr>
                        <a:t>726,13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302">
                <a:tc>
                  <a:txBody>
                    <a:bodyPr/>
                    <a:lstStyle/>
                    <a:p>
                      <a:pPr marL="72000" algn="l" fontAlgn="ctr"/>
                      <a:r>
                        <a:rPr lang="ru-RU" sz="800" b="1" i="0" u="none" strike="noStrike" dirty="0">
                          <a:solidFill>
                            <a:srgbClr val="000000"/>
                          </a:solidFill>
                          <a:effectLst/>
                          <a:latin typeface="Cambria" panose="02040503050406030204" pitchFamily="18" charset="0"/>
                        </a:rPr>
                        <a:t>Чистая прибыль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800" b="1" i="0" u="none" strike="noStrike">
                          <a:solidFill>
                            <a:srgbClr val="000000"/>
                          </a:solidFill>
                          <a:effectLst/>
                          <a:latin typeface="Cambria" panose="020405030504060302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259 </a:t>
                      </a:r>
                      <a:r>
                        <a:rPr lang="ru-RU" sz="800" b="1" i="0" u="none" strike="noStrike" dirty="0">
                          <a:solidFill>
                            <a:srgbClr val="000000"/>
                          </a:solidFill>
                          <a:effectLst/>
                          <a:latin typeface="Cambria" panose="02040503050406030204" pitchFamily="18" charset="0"/>
                        </a:rPr>
                        <a:t>085,58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1 </a:t>
                      </a:r>
                      <a:r>
                        <a:rPr lang="ru-RU" sz="800" b="1" i="0" u="none" strike="noStrike" dirty="0">
                          <a:solidFill>
                            <a:srgbClr val="000000"/>
                          </a:solidFill>
                          <a:effectLst/>
                          <a:latin typeface="Cambria" panose="02040503050406030204" pitchFamily="18" charset="0"/>
                        </a:rPr>
                        <a:t>068 254,14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1 </a:t>
                      </a:r>
                      <a:r>
                        <a:rPr lang="ru-RU" sz="800" b="1" i="0" u="none" strike="noStrike" dirty="0">
                          <a:solidFill>
                            <a:srgbClr val="000000"/>
                          </a:solidFill>
                          <a:effectLst/>
                          <a:latin typeface="Cambria" panose="02040503050406030204" pitchFamily="18" charset="0"/>
                        </a:rPr>
                        <a:t>166 124,08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1 </a:t>
                      </a:r>
                      <a:r>
                        <a:rPr lang="ru-RU" sz="800" b="1" i="0" u="none" strike="noStrike" dirty="0">
                          <a:solidFill>
                            <a:srgbClr val="000000"/>
                          </a:solidFill>
                          <a:effectLst/>
                          <a:latin typeface="Cambria" panose="02040503050406030204" pitchFamily="18" charset="0"/>
                        </a:rPr>
                        <a:t>744 563,27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smtClean="0">
                          <a:solidFill>
                            <a:srgbClr val="000000"/>
                          </a:solidFill>
                          <a:effectLst/>
                          <a:latin typeface="Cambria" panose="02040503050406030204" pitchFamily="18" charset="0"/>
                        </a:rPr>
                        <a:t>1 </a:t>
                      </a:r>
                      <a:r>
                        <a:rPr lang="ru-RU" sz="800" b="1" i="0" u="none" strike="noStrike" dirty="0">
                          <a:solidFill>
                            <a:srgbClr val="000000"/>
                          </a:solidFill>
                          <a:effectLst/>
                          <a:latin typeface="Cambria" panose="02040503050406030204" pitchFamily="18" charset="0"/>
                        </a:rPr>
                        <a:t>767 766,77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008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018071" y="432465"/>
            <a:ext cx="4155881" cy="461665"/>
          </a:xfrm>
          <a:prstGeom prst="rect">
            <a:avLst/>
          </a:prstGeom>
        </p:spPr>
        <p:txBody>
          <a:bodyPr wrap="none">
            <a:spAutoFit/>
          </a:bodyPr>
          <a:lstStyle/>
          <a:p>
            <a:pPr algn="ctr"/>
            <a:r>
              <a:rPr lang="uk-UA" sz="2400" b="1" dirty="0" err="1" smtClean="0">
                <a:solidFill>
                  <a:schemeClr val="accent1">
                    <a:lumMod val="75000"/>
                    <a:alpha val="80000"/>
                  </a:schemeClr>
                </a:solidFill>
                <a:latin typeface="Cambria" panose="02040503050406030204" pitchFamily="18" charset="0"/>
              </a:rPr>
              <a:t>Анализ</a:t>
            </a:r>
            <a:r>
              <a:rPr lang="uk-UA" sz="2400" b="1" dirty="0" smtClean="0">
                <a:solidFill>
                  <a:schemeClr val="accent1">
                    <a:lumMod val="75000"/>
                    <a:alpha val="80000"/>
                  </a:schemeClr>
                </a:solidFill>
                <a:latin typeface="Cambria" panose="02040503050406030204" pitchFamily="18" charset="0"/>
              </a:rPr>
              <a:t> </a:t>
            </a:r>
            <a:r>
              <a:rPr lang="uk-UA" sz="2400" b="1" dirty="0" err="1" smtClean="0">
                <a:solidFill>
                  <a:schemeClr val="accent1">
                    <a:lumMod val="75000"/>
                    <a:alpha val="80000"/>
                  </a:schemeClr>
                </a:solidFill>
                <a:latin typeface="Cambria" panose="02040503050406030204" pitchFamily="18" charset="0"/>
              </a:rPr>
              <a:t>денежных</a:t>
            </a:r>
            <a:r>
              <a:rPr lang="uk-UA" sz="2400" b="1" dirty="0" smtClean="0">
                <a:solidFill>
                  <a:schemeClr val="accent1">
                    <a:lumMod val="75000"/>
                    <a:alpha val="80000"/>
                  </a:schemeClr>
                </a:solidFill>
                <a:latin typeface="Cambria" panose="02040503050406030204" pitchFamily="18" charset="0"/>
              </a:rPr>
              <a:t> </a:t>
            </a:r>
            <a:r>
              <a:rPr lang="uk-UA" sz="2400" b="1" dirty="0" err="1" smtClean="0">
                <a:solidFill>
                  <a:schemeClr val="accent1">
                    <a:lumMod val="75000"/>
                    <a:alpha val="80000"/>
                  </a:schemeClr>
                </a:solidFill>
                <a:latin typeface="Cambria" panose="02040503050406030204" pitchFamily="18" charset="0"/>
              </a:rPr>
              <a:t>потоков</a:t>
            </a:r>
            <a:endParaRPr lang="uk-UA" sz="2400" b="1" dirty="0" smtClean="0">
              <a:solidFill>
                <a:schemeClr val="accent1">
                  <a:lumMod val="75000"/>
                  <a:alpha val="80000"/>
                </a:schemeClr>
              </a:solidFill>
              <a:latin typeface="Cambria" panose="02040503050406030204" pitchFamily="18" charset="0"/>
            </a:endParaRPr>
          </a:p>
        </p:txBody>
      </p:sp>
      <p:sp>
        <p:nvSpPr>
          <p:cNvPr id="6" name="Подзаголовок 3"/>
          <p:cNvSpPr txBox="1">
            <a:spLocks/>
          </p:cNvSpPr>
          <p:nvPr/>
        </p:nvSpPr>
        <p:spPr>
          <a:xfrm>
            <a:off x="6418766" y="1600228"/>
            <a:ext cx="4782908" cy="28218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52438" fontAlgn="ctr">
              <a:lnSpc>
                <a:spcPct val="120000"/>
              </a:lnSpc>
              <a:spcBef>
                <a:spcPts val="600"/>
              </a:spcBef>
              <a:buNone/>
            </a:pPr>
            <a:r>
              <a:rPr lang="ru-RU" sz="1600" dirty="0" smtClean="0">
                <a:latin typeface="Cambria" panose="02040503050406030204" pitchFamily="18" charset="0"/>
              </a:rPr>
              <a:t>	Одной из наиболее крупных статей затрат является приобретение сырья у населения 38 %. Данные затраты могут быть сокращены за счет организации вылова части перерабатываемой продукции собственными силами.</a:t>
            </a:r>
          </a:p>
          <a:p>
            <a:pPr marL="0" indent="0" algn="just" defTabSz="452438" fontAlgn="ctr">
              <a:lnSpc>
                <a:spcPct val="120000"/>
              </a:lnSpc>
              <a:spcBef>
                <a:spcPts val="600"/>
              </a:spcBef>
              <a:buNone/>
            </a:pPr>
            <a:endParaRPr lang="ru-RU" sz="1600" dirty="0" smtClean="0">
              <a:latin typeface="Cambria" panose="02040503050406030204" pitchFamily="18" charset="0"/>
            </a:endParaRPr>
          </a:p>
          <a:p>
            <a:pPr marL="0" indent="0" algn="just" fontAlgn="ctr">
              <a:spcBef>
                <a:spcPts val="1200"/>
              </a:spcBef>
              <a:buNone/>
            </a:pPr>
            <a:endParaRPr lang="ru-RU" sz="1600" dirty="0" smtClean="0">
              <a:solidFill>
                <a:schemeClr val="accent1">
                  <a:lumMod val="75000"/>
                </a:schemeClr>
              </a:solidFill>
              <a:latin typeface="Cambria" panose="02040503050406030204" pitchFamily="18" charset="0"/>
            </a:endParaRPr>
          </a:p>
          <a:p>
            <a:pPr marL="0" indent="0" algn="just" fontAlgn="ctr">
              <a:spcBef>
                <a:spcPts val="1200"/>
              </a:spcBef>
              <a:buNone/>
            </a:pPr>
            <a:endParaRPr lang="ru-RU" sz="1600" dirty="0">
              <a:solidFill>
                <a:schemeClr val="accent1">
                  <a:lumMod val="75000"/>
                </a:schemeClr>
              </a:solidFill>
              <a:latin typeface="Cambria" panose="02040503050406030204" pitchFamily="18" charset="0"/>
            </a:endParaRPr>
          </a:p>
        </p:txBody>
      </p:sp>
      <p:pic>
        <p:nvPicPr>
          <p:cNvPr id="7" name="Рисунок 6"/>
          <p:cNvPicPr>
            <a:picLocks noChangeAspect="1"/>
          </p:cNvPicPr>
          <p:nvPr/>
        </p:nvPicPr>
        <p:blipFill rotWithShape="1">
          <a:blip r:embed="rId2" cstate="print">
            <a:extLst>
              <a:ext uri="{28A0092B-C50C-407E-A947-70E740481C1C}">
                <a14:useLocalDpi xmlns:a14="http://schemas.microsoft.com/office/drawing/2010/main" val="0"/>
              </a:ext>
            </a:extLst>
          </a:blip>
          <a:srcRect l="19705" r="22238" b="29172"/>
          <a:stretch/>
        </p:blipFill>
        <p:spPr>
          <a:xfrm>
            <a:off x="11201674" y="165316"/>
            <a:ext cx="863601" cy="1047865"/>
          </a:xfrm>
          <a:prstGeom prst="rect">
            <a:avLst/>
          </a:prstGeom>
        </p:spPr>
      </p:pic>
      <p:sp>
        <p:nvSpPr>
          <p:cNvPr id="8" name="Нижний колонтитул 2"/>
          <p:cNvSpPr>
            <a:spLocks noGrp="1"/>
          </p:cNvSpPr>
          <p:nvPr>
            <p:ph type="ftr" sz="quarter" idx="11"/>
          </p:nvPr>
        </p:nvSpPr>
        <p:spPr>
          <a:xfrm>
            <a:off x="4036934" y="6366933"/>
            <a:ext cx="4114800" cy="491067"/>
          </a:xfrm>
        </p:spPr>
        <p:txBody>
          <a:bodyPr/>
          <a:lstStyle/>
          <a:p>
            <a:r>
              <a:rPr lang="ru-RU" dirty="0" smtClean="0">
                <a:latin typeface="Cambria" panose="02040503050406030204" pitchFamily="18" charset="0"/>
              </a:rPr>
              <a:t>Фонд поддержки предпринимательства и предоставления гарантий Ненецкого автономного округа</a:t>
            </a:r>
          </a:p>
        </p:txBody>
      </p:sp>
      <p:graphicFrame>
        <p:nvGraphicFramePr>
          <p:cNvPr id="9" name="Диаграмма 8"/>
          <p:cNvGraphicFramePr>
            <a:graphicFrameLocks/>
          </p:cNvGraphicFramePr>
          <p:nvPr>
            <p:extLst>
              <p:ext uri="{D42A27DB-BD31-4B8C-83A1-F6EECF244321}">
                <p14:modId xmlns:p14="http://schemas.microsoft.com/office/powerpoint/2010/main" val="3163804326"/>
              </p:ext>
            </p:extLst>
          </p:nvPr>
        </p:nvGraphicFramePr>
        <p:xfrm>
          <a:off x="685959" y="1213181"/>
          <a:ext cx="5732807" cy="47667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296232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11443</TotalTime>
  <Words>900</Words>
  <Application>Microsoft Office PowerPoint</Application>
  <PresentationFormat>Широкоэкранный</PresentationFormat>
  <Paragraphs>281</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Calibri Light</vt:lpstr>
      <vt:lpstr>Cambria</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Денис</dc:creator>
  <cp:lastModifiedBy>Director</cp:lastModifiedBy>
  <cp:revision>57</cp:revision>
  <cp:lastPrinted>2016-07-18T08:22:05Z</cp:lastPrinted>
  <dcterms:created xsi:type="dcterms:W3CDTF">2016-07-05T06:12:57Z</dcterms:created>
  <dcterms:modified xsi:type="dcterms:W3CDTF">2016-07-18T12:30:00Z</dcterms:modified>
</cp:coreProperties>
</file>